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0"/>
  </p:notesMasterIdLst>
  <p:sldIdLst>
    <p:sldId id="269" r:id="rId2"/>
    <p:sldId id="347" r:id="rId3"/>
    <p:sldId id="374" r:id="rId4"/>
    <p:sldId id="375" r:id="rId5"/>
    <p:sldId id="426" r:id="rId6"/>
    <p:sldId id="430" r:id="rId7"/>
    <p:sldId id="431" r:id="rId8"/>
    <p:sldId id="432" r:id="rId9"/>
    <p:sldId id="377" r:id="rId10"/>
    <p:sldId id="376" r:id="rId11"/>
    <p:sldId id="378" r:id="rId12"/>
    <p:sldId id="427" r:id="rId13"/>
    <p:sldId id="428" r:id="rId14"/>
    <p:sldId id="379" r:id="rId15"/>
    <p:sldId id="381" r:id="rId16"/>
    <p:sldId id="382" r:id="rId17"/>
    <p:sldId id="383" r:id="rId18"/>
    <p:sldId id="384" r:id="rId19"/>
    <p:sldId id="385" r:id="rId20"/>
    <p:sldId id="386" r:id="rId21"/>
    <p:sldId id="387" r:id="rId22"/>
    <p:sldId id="388" r:id="rId23"/>
    <p:sldId id="389" r:id="rId24"/>
    <p:sldId id="390" r:id="rId25"/>
    <p:sldId id="392" r:id="rId26"/>
    <p:sldId id="391" r:id="rId27"/>
    <p:sldId id="393" r:id="rId28"/>
    <p:sldId id="394" r:id="rId29"/>
    <p:sldId id="395" r:id="rId30"/>
    <p:sldId id="396" r:id="rId31"/>
    <p:sldId id="397" r:id="rId32"/>
    <p:sldId id="398" r:id="rId33"/>
    <p:sldId id="399" r:id="rId34"/>
    <p:sldId id="400" r:id="rId35"/>
    <p:sldId id="401" r:id="rId36"/>
    <p:sldId id="402" r:id="rId37"/>
    <p:sldId id="425" r:id="rId38"/>
    <p:sldId id="429" r:id="rId39"/>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14"/>
    <p:restoredTop sz="81625"/>
  </p:normalViewPr>
  <p:slideViewPr>
    <p:cSldViewPr>
      <p:cViewPr varScale="1">
        <p:scale>
          <a:sx n="96" d="100"/>
          <a:sy n="96" d="100"/>
        </p:scale>
        <p:origin x="2408" y="168"/>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nature.com/scitable/knowledge/library/terrestrial-primary-production-fuel-for-life-17567411"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pcc.ch/publications_and_data/ar4/wg1/en/ch7s7-es.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15</a:t>
            </a:fld>
            <a:endParaRPr lang="en-GB"/>
          </a:p>
        </p:txBody>
      </p:sp>
    </p:spTree>
    <p:extLst>
      <p:ext uri="{BB962C8B-B14F-4D97-AF65-F5344CB8AC3E}">
        <p14:creationId xmlns:p14="http://schemas.microsoft.com/office/powerpoint/2010/main" val="2534494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Zhang et al GCB 2009</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16</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Zhang et al. GCB 2009</a:t>
            </a:r>
            <a:endParaRPr lang="en-US" dirty="0"/>
          </a:p>
          <a:p>
            <a:r>
              <a:rPr lang="en-US" dirty="0"/>
              <a:t>Strong</a:t>
            </a:r>
            <a:r>
              <a:rPr lang="en-US" baseline="0" dirty="0"/>
              <a:t> </a:t>
            </a:r>
            <a:r>
              <a:rPr lang="en-US" baseline="0" dirty="0" err="1"/>
              <a:t>precip</a:t>
            </a:r>
            <a:r>
              <a:rPr lang="en-US" baseline="0" dirty="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18</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Gough, C. M. (2011) Terrestrial Primary Production: Fuel for Life. Nature Education Knowledge 2(2):1</a:t>
            </a:r>
            <a:endParaRPr lang="en-US" dirty="0"/>
          </a:p>
          <a:p>
            <a:r>
              <a:rPr lang="en-US" dirty="0"/>
              <a:t>Nice</a:t>
            </a:r>
            <a:r>
              <a:rPr lang="en-US" baseline="0" dirty="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19</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25</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a:t>herbivory</a:t>
            </a:r>
            <a:r>
              <a:rPr lang="en-US" i="1" dirty="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34</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F4E57CDB-F8C1-8C43-B5CA-94EA9A47F196}" type="slidenum">
              <a:rPr lang="en-GB" sz="1400">
                <a:solidFill>
                  <a:srgbClr val="000000"/>
                </a:solidFill>
              </a:rPr>
              <a:pPr eaLnBrk="1" hangingPunct="1"/>
              <a:t>5</a:t>
            </a:fld>
            <a:endParaRPr lang="en-GB" sz="1400">
              <a:solidFill>
                <a:srgbClr val="000000"/>
              </a:solidFill>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r>
              <a:rPr lang="en-GB" dirty="0">
                <a:latin typeface="Calibri" charset="0"/>
              </a:rPr>
              <a:t>Values from IPCC 2007 – average for 90s</a:t>
            </a:r>
          </a:p>
          <a:p>
            <a:pPr marL="260718" indent="-260718">
              <a:buFontTx/>
              <a:buAutoNum type="arabicPeriod"/>
            </a:pPr>
            <a:r>
              <a:rPr lang="en-GB" dirty="0">
                <a:latin typeface="Calibri" charset="0"/>
              </a:rPr>
              <a:t>FF</a:t>
            </a:r>
          </a:p>
          <a:p>
            <a:pPr marL="260718" indent="-260718">
              <a:buFontTx/>
              <a:buAutoNum type="arabicPeriod"/>
            </a:pPr>
            <a:r>
              <a:rPr lang="en-GB" dirty="0" err="1">
                <a:latin typeface="Calibri" charset="0"/>
              </a:rPr>
              <a:t>Atmos</a:t>
            </a:r>
            <a:r>
              <a:rPr lang="en-GB" dirty="0">
                <a:latin typeface="Calibri" charset="0"/>
              </a:rPr>
              <a:t> increase</a:t>
            </a:r>
          </a:p>
          <a:p>
            <a:pPr marL="260718" indent="-260718">
              <a:buFontTx/>
              <a:buAutoNum type="arabicPeriod"/>
            </a:pPr>
            <a:r>
              <a:rPr lang="en-GB" dirty="0">
                <a:latin typeface="Calibri" charset="0"/>
              </a:rPr>
              <a:t>Balance made up by net flows to ocean and land</a:t>
            </a:r>
          </a:p>
          <a:p>
            <a:pPr marL="260718" indent="-260718"/>
            <a:r>
              <a:rPr lang="en-GB" dirty="0">
                <a:latin typeface="Calibri" charset="0"/>
              </a:rPr>
              <a:t>Important to note that the net flux to the land has 2 components</a:t>
            </a:r>
          </a:p>
          <a:p>
            <a:pPr marL="260718" indent="-260718">
              <a:buFontTx/>
              <a:buAutoNum type="alphaLcPeriod"/>
            </a:pPr>
            <a:r>
              <a:rPr lang="en-GB" dirty="0">
                <a:latin typeface="Calibri" charset="0"/>
              </a:rPr>
              <a:t>Anthropogenic source (LUC – not just fire)</a:t>
            </a:r>
          </a:p>
          <a:p>
            <a:pPr marL="260718" indent="-260718">
              <a:buFontTx/>
              <a:buAutoNum type="alphaLcPeriod"/>
            </a:pPr>
            <a:r>
              <a:rPr lang="en-GB" dirty="0">
                <a:latin typeface="Calibri" charset="0"/>
              </a:rPr>
              <a:t>Sink term, some of which is die to forest growth</a:t>
            </a:r>
          </a:p>
          <a:p>
            <a:pPr marL="260718" indent="-260718"/>
            <a:endParaRPr lang="en-GB" dirty="0">
              <a:latin typeface="Calibri" charset="0"/>
            </a:endParaRPr>
          </a:p>
          <a:p>
            <a:pPr marL="260718" indent="-260718"/>
            <a:r>
              <a:rPr lang="en-GB" dirty="0">
                <a:latin typeface="Calibri" charset="0"/>
              </a:rPr>
              <a:t>Also shown on slide are C pools</a:t>
            </a:r>
          </a:p>
          <a:p>
            <a:pPr marL="260718" indent="-260718">
              <a:buFontTx/>
              <a:buAutoNum type="alphaLcPeriod"/>
            </a:pPr>
            <a:r>
              <a:rPr lang="en-GB" dirty="0">
                <a:latin typeface="Calibri" charset="0"/>
              </a:rPr>
              <a:t>600 </a:t>
            </a:r>
            <a:r>
              <a:rPr lang="en-GB" dirty="0" err="1">
                <a:latin typeface="Calibri" charset="0"/>
              </a:rPr>
              <a:t>Gtc</a:t>
            </a:r>
            <a:r>
              <a:rPr lang="en-GB" dirty="0">
                <a:latin typeface="Calibri" charset="0"/>
              </a:rPr>
              <a:t> in veg biomass, comparable to </a:t>
            </a:r>
            <a:r>
              <a:rPr lang="en-GB" dirty="0" err="1">
                <a:latin typeface="Calibri" charset="0"/>
              </a:rPr>
              <a:t>atmos</a:t>
            </a:r>
            <a:endParaRPr lang="en-GB" dirty="0">
              <a:latin typeface="Calibri" charset="0"/>
            </a:endParaRPr>
          </a:p>
          <a:p>
            <a:pPr marL="260718" indent="-260718">
              <a:buFontTx/>
              <a:buAutoNum type="alphaLcPeriod"/>
            </a:pPr>
            <a:r>
              <a:rPr lang="en-GB" dirty="0">
                <a:latin typeface="Calibri" charset="0"/>
              </a:rPr>
              <a:t>Soils poll, 3 times larger , but less mobile on annual to decadal t-scales</a:t>
            </a:r>
          </a:p>
          <a:p>
            <a:pPr marL="260718" indent="-260718">
              <a:buFontTx/>
              <a:buAutoNum type="alphaLcPeriod"/>
            </a:pPr>
            <a:endParaRPr lang="en-GB" dirty="0">
              <a:latin typeface="Calibri" charset="0"/>
            </a:endParaRPr>
          </a:p>
          <a:p>
            <a:pPr marL="260718" indent="-260718"/>
            <a:r>
              <a:rPr lang="en-GB" dirty="0">
                <a:latin typeface="Calibri" charset="0"/>
              </a:rPr>
              <a:t>BIOMASS addresses the veg. carbon pools and fluxes associated with forests</a:t>
            </a:r>
          </a:p>
          <a:p>
            <a:pPr marL="260718" indent="-260718"/>
            <a:endParaRPr lang="en-GB" dirty="0">
              <a:latin typeface="Calibri" charset="0"/>
            </a:endParaRPr>
          </a:p>
          <a:p>
            <a:pPr marL="260718" indent="-260718"/>
            <a:r>
              <a:rPr lang="en-GB" dirty="0">
                <a:latin typeface="Calibri" charset="0"/>
              </a:rPr>
              <a:t>Link: I now want to focus on the uncertainties in the fluxes</a:t>
            </a: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US" dirty="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small range really (well-mixed)</a:t>
            </a:r>
            <a:r>
              <a:rPr lang="en-US" baseline="0" dirty="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35</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CO2 emission, then more absolute amount of CO2 taken up by ocean and land</a:t>
            </a:r>
          </a:p>
          <a:p>
            <a:r>
              <a:rPr lang="en-US" dirty="0"/>
              <a:t>BUT lower proportion uptake: higher proportion stays in the </a:t>
            </a:r>
            <a:r>
              <a:rPr lang="en-US" dirty="0" err="1"/>
              <a:t>atmiosphere</a:t>
            </a:r>
            <a:endParaRPr lang="en-US"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dirty="0"/>
              <a:t>Land and ocean have taken up a near-constant proportion (globally about 56% per year) of CO2 emissions from human activities over the past six decades, with regional differences (high confidence</a:t>
            </a:r>
            <a:r>
              <a:rPr lang="en-GB" sz="1100" dirty="0"/>
              <a:t>).</a:t>
            </a:r>
            <a:endParaRPr lang="en-US" sz="1100" dirty="0"/>
          </a:p>
          <a:p>
            <a:endParaRPr lang="en-US" dirty="0"/>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sz="1200" kern="1200" dirty="0">
                <a:solidFill>
                  <a:srgbClr val="000000"/>
                </a:solidFill>
                <a:effectLst/>
                <a:latin typeface="Times New Roman" charset="0"/>
                <a:ea typeface="ＭＳ Ｐゴシック" charset="-128"/>
                <a:cs typeface="ＭＳ Ｐゴシック" charset="-128"/>
              </a:rPr>
              <a:t>Throughout this report, the five illustrative scenarios are referred to as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where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 A detailed comparison to scenarios used in earlier IPCC reports is provided in Section TS1.3 and 1.6 and 4.6. The SSPs that underlie the specific forcing scenarios used to drive climate models are not assessed by WGI. Rather, the </a:t>
            </a:r>
            <a:r>
              <a:rPr lang="en-GB" sz="1200" kern="1200" dirty="0" err="1">
                <a:solidFill>
                  <a:srgbClr val="000000"/>
                </a:solidFill>
                <a:effectLst/>
                <a:latin typeface="Times New Roman" charset="0"/>
                <a:ea typeface="ＭＳ Ｐゴシック" charset="-128"/>
                <a:cs typeface="ＭＳ Ｐゴシック" charset="-128"/>
              </a:rPr>
              <a:t>SSPx</a:t>
            </a:r>
            <a:r>
              <a:rPr lang="en-GB" sz="1200" kern="1200" dirty="0">
                <a:solidFill>
                  <a:srgbClr val="000000"/>
                </a:solidFill>
                <a:effectLst/>
                <a:latin typeface="Times New Roman" charset="0"/>
                <a:ea typeface="ＭＳ Ｐゴシック" charset="-128"/>
                <a:cs typeface="ＭＳ Ｐゴシック" charset="-128"/>
              </a:rPr>
              <a:t>-y labelling ensures traceability to the underlying literature in which specific forcing pathways are used as input to the climate models. IPCC is neutral with regard to the assumptions underlying the SSPs, which do not cover all possible scenarios. Alternative scenarios may be considered or developed. </a:t>
            </a:r>
            <a:endParaRPr lang="en-GB" dirty="0">
              <a:effectLst/>
            </a:endParaRPr>
          </a:p>
          <a:p>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7</a:t>
            </a:fld>
            <a:endParaRPr lang="en-GB"/>
          </a:p>
        </p:txBody>
      </p:sp>
    </p:spTree>
    <p:extLst>
      <p:ext uri="{BB962C8B-B14F-4D97-AF65-F5344CB8AC3E}">
        <p14:creationId xmlns:p14="http://schemas.microsoft.com/office/powerpoint/2010/main" val="192386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SPM.10 | Near-linear relationship between cumulative CO2 emissions and the increase in global surface temperature Top panel: Historical data (thin black line) shows observed global surface temperature increase in °C since 1850–1900 as a function of historical cumulative carbon dioxide (CO2) emissions in GtCO2 from 1850 to 2019. The grey range with its central line shows a corresponding estimate of the historical human-caused surface warming (see Figure SPM.2). Coloured areas show the assessed very likely range of global surface temperature projections, and thick coloured central lines show the median estimate as a function of cumulative CO2 emissions from 2020 until year 2050 for the set of illustrative scenarios (SSP1-1.9, SSP1-2.6, SSP2-4.5, SSP3-7.0, and SSP5-8.5; see Figure SPM.4). Projections use the cumulative CO2 emissions of each respective scenario, and the projected global warming includes the contribution from all anthropogenic forcers. The relationship is illustrated over the domain of cumulative CO2 emissions for which there is high confidence that the transient climate response to cumulative CO2 emissions (TCRE) remains constant, and for the time period from 1850 to 2050 over which global CO2 emissions remain net positive under all illustrative scenarios, as there is limited evidence supporting the quantitative application of TCRE to estimate temperature evolution under net negative CO2 emissions. Bottom panel: Historical and projected cumulative CO2 emissions in GtCO2 for the respective scenarios. {Section 5.5, Figure 5.31, Figure TS.18}</a:t>
            </a:r>
          </a:p>
          <a:p>
            <a:r>
              <a:rPr lang="en-US" dirty="0"/>
              <a:t>https://</a:t>
            </a:r>
            <a:r>
              <a:rPr lang="en-US" dirty="0" err="1"/>
              <a:t>www.ipcc.ch</a:t>
            </a:r>
            <a:r>
              <a:rPr lang="en-US" dirty="0"/>
              <a:t>/report/ar6/wg1/downloads/report/IPCC_AR6_WGI_SPM_final.pdf</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8</a:t>
            </a:fld>
            <a:endParaRPr lang="en-GB"/>
          </a:p>
        </p:txBody>
      </p:sp>
    </p:spTree>
    <p:extLst>
      <p:ext uri="{BB962C8B-B14F-4D97-AF65-F5344CB8AC3E}">
        <p14:creationId xmlns:p14="http://schemas.microsoft.com/office/powerpoint/2010/main" val="39624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mean growth rate of CO2 in the atmosphere is around 2.5 </a:t>
            </a:r>
            <a:r>
              <a:rPr lang="en-US" dirty="0" err="1"/>
              <a:t>ppmv</a:t>
            </a:r>
            <a:r>
              <a:rPr lang="en-US" dirty="0"/>
              <a:t> of CO2, from which it can be inferred that just over 2.5 </a:t>
            </a:r>
            <a:r>
              <a:rPr lang="en-US" dirty="0" err="1"/>
              <a:t>ppmv</a:t>
            </a:r>
            <a:r>
              <a:rPr lang="en-US" dirty="0"/>
              <a:t> of CO2 must enter other fast pools of carbon.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9</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diagram of the fast carbon cycle shows the movement of carbon between land, atmosphere, and oceans. Yellow numbers are natural fluxes, and red are human contributions in </a:t>
            </a:r>
            <a:r>
              <a:rPr lang="en-US" i="1" dirty="0" err="1"/>
              <a:t>gigatons</a:t>
            </a:r>
            <a:r>
              <a:rPr lang="en-US" i="1" dirty="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10</a:t>
            </a:fld>
            <a:endParaRPr lang="en-GB"/>
          </a:p>
        </p:txBody>
      </p:sp>
    </p:spTree>
    <p:extLst>
      <p:ext uri="{BB962C8B-B14F-4D97-AF65-F5344CB8AC3E}">
        <p14:creationId xmlns:p14="http://schemas.microsoft.com/office/powerpoint/2010/main" val="225369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figures given by the IPCC in </a:t>
            </a:r>
            <a:r>
              <a:rPr lang="en-US" dirty="0">
                <a:hlinkClick r:id="rId3"/>
              </a:rPr>
              <a:t>AR4</a:t>
            </a:r>
            <a:r>
              <a:rPr lang="en-US" dirty="0"/>
              <a:t> are 4.1 +/- 0.1 </a:t>
            </a:r>
            <a:r>
              <a:rPr lang="en-US" dirty="0" err="1"/>
              <a:t>GtC</a:t>
            </a:r>
            <a:r>
              <a:rPr lang="en-US" dirty="0"/>
              <a:t> y-1 annual mean CO2 growth rate for the period 2000 to 2005 with annual emissions from fossil fuel burning and cement production at 7.2 +/- 0.3 </a:t>
            </a:r>
            <a:r>
              <a:rPr lang="en-US" dirty="0" err="1"/>
              <a:t>GtC</a:t>
            </a:r>
            <a:r>
              <a:rPr lang="en-US" dirty="0"/>
              <a:t> y-1 for that same period. The sink to the ocean carbon pool is estimated as 2.2 +/- 0.5 </a:t>
            </a:r>
            <a:r>
              <a:rPr lang="en-US" dirty="0" err="1"/>
              <a:t>GtC</a:t>
            </a:r>
            <a:r>
              <a:rPr lang="en-US" dirty="0"/>
              <a:t> y-1 and that to the land pool as 0.9 +/- 0.6 </a:t>
            </a:r>
            <a:r>
              <a:rPr lang="en-US" dirty="0" err="1"/>
              <a:t>GtC</a:t>
            </a:r>
            <a:r>
              <a:rPr lang="en-US" dirty="0"/>
              <a:t> y-1 (0.9 + 2.2 + 4.1 = 7.2).</a:t>
            </a:r>
          </a:p>
          <a:p>
            <a:r>
              <a:rPr lang="en-US" dirty="0"/>
              <a:t>For example, the land sink of around 0.9 +/- 0.6 GtCy-1 is itself composed of a balance between a primary production land sink and a land use change source.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11</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798B5530-0B37-944F-8388-3AACC559F282}" type="slidenum">
              <a:rPr lang="en-GB" sz="1400">
                <a:solidFill>
                  <a:srgbClr val="000000"/>
                </a:solidFill>
              </a:rPr>
              <a:pPr eaLnBrk="1" hangingPunct="1"/>
              <a:t>12</a:t>
            </a:fld>
            <a:endParaRPr lang="en-GB" sz="1400">
              <a:solidFill>
                <a:srgbClr val="000000"/>
              </a:solidFill>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buFontTx/>
              <a:buAutoNum type="arabicPeriod"/>
            </a:pPr>
            <a:r>
              <a:rPr lang="en-GB" dirty="0">
                <a:latin typeface="Calibri" charset="0"/>
              </a:rPr>
              <a:t>Good measurements and error estimates. Note error bars  –  ~20% for ocean.</a:t>
            </a:r>
          </a:p>
          <a:p>
            <a:pPr marL="260718" indent="-260718">
              <a:buFontTx/>
              <a:buAutoNum type="arabicPeriod"/>
            </a:pPr>
            <a:r>
              <a:rPr lang="en-GB" dirty="0">
                <a:latin typeface="Calibri" charset="0"/>
              </a:rPr>
              <a:t>Anthropogenic sources not complete – need LUC (mainly trop deforestation)</a:t>
            </a:r>
          </a:p>
          <a:p>
            <a:pPr marL="260718" indent="-260718">
              <a:buFontTx/>
              <a:buAutoNum type="arabicPeriod" startAt="3"/>
            </a:pPr>
            <a:r>
              <a:rPr lang="en-GB" dirty="0">
                <a:latin typeface="Calibri" charset="0"/>
              </a:rPr>
              <a:t>In IPCC, no error bars on this estimate, just a range, from low to high</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low; for the budget to balance this implies a sink term as shown.</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the high, and the corresponding sink term</a:t>
            </a:r>
          </a:p>
          <a:p>
            <a:pPr marL="260718" indent="-260718"/>
            <a:endParaRPr lang="en-GB" dirty="0">
              <a:latin typeface="Calibri" charset="0"/>
            </a:endParaRPr>
          </a:p>
          <a:p>
            <a:pPr marL="260718" indent="-260718"/>
            <a:r>
              <a:rPr lang="en-GB" dirty="0">
                <a:latin typeface="Calibri" charset="0"/>
              </a:rPr>
              <a:t>If we think of the LUC range as uncertainty, it is about 70% - much greater than for the ocean flux. It dominates the error budget .</a:t>
            </a:r>
          </a:p>
          <a:p>
            <a:pPr marL="260718" indent="-260718"/>
            <a:r>
              <a:rPr lang="en-GB" dirty="0">
                <a:latin typeface="Calibri" charset="0"/>
              </a:rPr>
              <a:t>The sink term is a residual, just to make things balance. Since we have little idea of its actual magnitude, explaining it is fraught with uncertainty. Certainly uptake into biomass is part of this term</a:t>
            </a:r>
          </a:p>
          <a:p>
            <a:pPr marL="260718" indent="-260718"/>
            <a:endParaRPr lang="en-GB" dirty="0">
              <a:latin typeface="Calibri" charset="0"/>
            </a:endParaRPr>
          </a:p>
          <a:p>
            <a:pPr marL="260718" indent="-260718"/>
            <a:r>
              <a:rPr lang="en-GB" dirty="0">
                <a:latin typeface="Calibri" charset="0"/>
              </a:rPr>
              <a:t>Will talk about biomass in context of 2 top boxes; the left is a decrease in biomass, part of the right is forest growth.</a:t>
            </a:r>
            <a:endParaRPr lang="en-US" dirty="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A8C7BE69-C41A-3149-8DD3-33B07DF6DCF4}" type="slidenum">
              <a:rPr lang="en-GB" sz="1400">
                <a:solidFill>
                  <a:srgbClr val="000000"/>
                </a:solidFill>
              </a:rPr>
              <a:pPr eaLnBrk="1" hangingPunct="1"/>
              <a:t>13</a:t>
            </a:fld>
            <a:endParaRPr lang="en-GB" sz="1400">
              <a:solidFill>
                <a:srgbClr val="000000"/>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rPr>
              <a:t>Uncertainty of 1 </a:t>
            </a:r>
            <a:r>
              <a:rPr lang="en-GB" dirty="0" err="1">
                <a:latin typeface="Calibri" charset="0"/>
              </a:rPr>
              <a:t>GtC</a:t>
            </a:r>
            <a:r>
              <a:rPr lang="en-GB" dirty="0">
                <a:latin typeface="Calibri" charset="0"/>
              </a:rPr>
              <a:t> pa due entirely to uncertainty in mean biomass</a:t>
            </a:r>
          </a:p>
          <a:p>
            <a:r>
              <a:rPr lang="en-GB" dirty="0">
                <a:latin typeface="Calibri" charset="0"/>
              </a:rPr>
              <a:t>Also, note that these calculations take no account of the possibility that </a:t>
            </a:r>
            <a:r>
              <a:rPr lang="en-GB" dirty="0" err="1">
                <a:latin typeface="Calibri" charset="0"/>
              </a:rPr>
              <a:t>deforestaion</a:t>
            </a:r>
            <a:r>
              <a:rPr lang="en-GB" dirty="0">
                <a:latin typeface="Calibri" charset="0"/>
              </a:rPr>
              <a:t> may preferentially take areas of high or low biomass</a:t>
            </a:r>
          </a:p>
          <a:p>
            <a:endParaRPr lang="en-GB" dirty="0">
              <a:latin typeface="Calibri" charset="0"/>
            </a:endParaRPr>
          </a:p>
          <a:p>
            <a:r>
              <a:rPr lang="en-GB" dirty="0">
                <a:latin typeface="Calibri" charset="0"/>
              </a:rPr>
              <a:t>To do this properly, we need </a:t>
            </a:r>
          </a:p>
          <a:p>
            <a:r>
              <a:rPr lang="en-GB" dirty="0">
                <a:latin typeface="Calibri" charset="0"/>
              </a:rPr>
              <a:t>Maps of biomass to know what has actually been </a:t>
            </a:r>
            <a:r>
              <a:rPr lang="en-GB" dirty="0" err="1">
                <a:latin typeface="Calibri" charset="0"/>
              </a:rPr>
              <a:t>deforestsed</a:t>
            </a:r>
            <a:endParaRPr lang="en-GB" dirty="0">
              <a:latin typeface="Calibri" charset="0"/>
            </a:endParaRPr>
          </a:p>
          <a:p>
            <a:r>
              <a:rPr lang="en-GB" dirty="0">
                <a:latin typeface="Calibri" charset="0"/>
              </a:rPr>
              <a:t>Scale of maps need to be comparable with the deforestation process – around 100 m</a:t>
            </a:r>
          </a:p>
          <a:p>
            <a:r>
              <a:rPr lang="en-GB" dirty="0">
                <a:latin typeface="Calibri" charset="0"/>
              </a:rPr>
              <a:t>Check values of area deforested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1.jpe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hyperlink" Target="https://www.ipcc.ch/report/ar5/wg1/carbon-and-other-biogeochemical-cycles/" TargetMode="External"/><Relationship Id="rId5" Type="http://schemas.openxmlformats.org/officeDocument/2006/relationships/hyperlink" Target="https://doi.org/10.1038/nature06591" TargetMode="External"/><Relationship Id="rId4" Type="http://schemas.openxmlformats.org/officeDocument/2006/relationships/hyperlink" Target="https://doi.org/10.1016/j.rse.2019.01.016"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a:t>GEOG0113 Lecture 003</a:t>
            </a:r>
            <a:br>
              <a:rPr lang="en-US" sz="3600" b="1" dirty="0"/>
            </a:br>
            <a:r>
              <a:rPr lang="en-US" sz="3600" b="1" dirty="0"/>
              <a:t>The Terrestrial Carbon Cycle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a:t>
            </a:r>
          </a:p>
          <a:p>
            <a:pPr eaLnBrk="1"/>
            <a:endParaRPr lang="en-GB" b="1" dirty="0"/>
          </a:p>
          <a:p>
            <a:pPr eaLnBrk="1"/>
            <a:r>
              <a:rPr lang="en-GB" dirty="0"/>
              <a:t>UCL Geography </a:t>
            </a:r>
          </a:p>
          <a:p>
            <a:pPr eaLnBrk="1"/>
            <a:r>
              <a:rPr lang="en-GB" dirty="0"/>
              <a:t>&amp; NERC NCEO</a:t>
            </a:r>
            <a:endParaRPr lang="en-US" dirty="0"/>
          </a:p>
        </p:txBody>
      </p:sp>
      <p:pic>
        <p:nvPicPr>
          <p:cNvPr id="2" name="Audio Recording 11 Jan 2021 at 15:33:43" descr="Audio Recording 11 Jan 2021 at 15:33:43">
            <a:hlinkClick r:id="" action="ppaction://media"/>
            <a:extLst>
              <a:ext uri="{FF2B5EF4-FFF2-40B4-BE49-F238E27FC236}">
                <a16:creationId xmlns:a16="http://schemas.microsoft.com/office/drawing/2014/main" id="{3FCAB20A-D2D1-AC48-9058-F56825AD3C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Cycle</a:t>
            </a:r>
            <a:endParaRPr lang="en-US" dirty="0"/>
          </a:p>
        </p:txBody>
      </p:sp>
      <p:pic>
        <p:nvPicPr>
          <p:cNvPr id="4" name="Content Placeholder 3"/>
          <p:cNvPicPr>
            <a:picLocks noGrp="1" noChangeAspect="1"/>
          </p:cNvPicPr>
          <p:nvPr>
            <p:ph idx="1"/>
          </p:nvPr>
        </p:nvPicPr>
        <p:blipFill>
          <a:blip r:embed="rId5"/>
          <a:srcRect l="-10598" r="-10598"/>
          <a:stretch>
            <a:fillRect/>
          </a:stretch>
        </p:blipFill>
        <p:spPr/>
      </p:pic>
      <p:pic>
        <p:nvPicPr>
          <p:cNvPr id="3" name="Audio Recording 11 Jan 2021 at 15:36:40" descr="Audio Recording 11 Jan 2021 at 15:36:40">
            <a:hlinkClick r:id="" action="ppaction://media"/>
            <a:extLst>
              <a:ext uri="{FF2B5EF4-FFF2-40B4-BE49-F238E27FC236}">
                <a16:creationId xmlns:a16="http://schemas.microsoft.com/office/drawing/2014/main" id="{DE654FB3-7A1F-EF48-A379-1A31AD4DFF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70425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Cycle</a:t>
            </a:r>
          </a:p>
        </p:txBody>
      </p:sp>
      <p:pic>
        <p:nvPicPr>
          <p:cNvPr id="4" name="Content Placeholder 3"/>
          <p:cNvPicPr>
            <a:picLocks noGrp="1" noChangeAspect="1"/>
          </p:cNvPicPr>
          <p:nvPr>
            <p:ph idx="1"/>
          </p:nvPr>
        </p:nvPicPr>
        <p:blipFill>
          <a:blip r:embed="rId5"/>
          <a:srcRect l="-5058" r="-5058"/>
          <a:stretch>
            <a:fillRect/>
          </a:stretch>
        </p:blipFill>
        <p:spPr/>
      </p:pic>
      <p:pic>
        <p:nvPicPr>
          <p:cNvPr id="3" name="Audio Recording 11 Jan 2021 at 15:40:43" descr="Audio Recording 11 Jan 2021 at 15:40:43">
            <a:hlinkClick r:id="" action="ppaction://media"/>
            <a:extLst>
              <a:ext uri="{FF2B5EF4-FFF2-40B4-BE49-F238E27FC236}">
                <a16:creationId xmlns:a16="http://schemas.microsoft.com/office/drawing/2014/main" id="{3C5C2F0B-7445-8F47-BE18-35B623C03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4850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3795"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CD1FCD3B-93E5-4247-95F4-0C923C994C5B}" type="slidenum">
              <a:rPr lang="en-GB" sz="1500">
                <a:solidFill>
                  <a:srgbClr val="FFFFFF"/>
                </a:solidFill>
              </a:rPr>
              <a:pPr eaLnBrk="1" hangingPunct="1"/>
              <a:t>12</a:t>
            </a:fld>
            <a:endParaRPr lang="en-GB" sz="1500">
              <a:solidFill>
                <a:srgbClr val="FFFFFF"/>
              </a:solidFill>
            </a:endParaRPr>
          </a:p>
        </p:txBody>
      </p:sp>
      <p:sp>
        <p:nvSpPr>
          <p:cNvPr id="578597" name="Rectangle 37"/>
          <p:cNvSpPr>
            <a:spLocks noChangeArrowheads="1"/>
          </p:cNvSpPr>
          <p:nvPr/>
        </p:nvSpPr>
        <p:spPr bwMode="auto">
          <a:xfrm>
            <a:off x="5514592" y="1543434"/>
            <a:ext cx="1589099" cy="1111203"/>
          </a:xfrm>
          <a:prstGeom prst="rect">
            <a:avLst/>
          </a:prstGeom>
          <a:solidFill>
            <a:srgbClr val="00FF00"/>
          </a:solidFill>
          <a:ln w="9525">
            <a:solidFill>
              <a:schemeClr val="tx1"/>
            </a:solidFill>
            <a:miter lim="800000"/>
            <a:headEnd/>
            <a:tailEnd/>
          </a:ln>
        </p:spPr>
        <p:txBody>
          <a:bodyPr wrap="none" lIns="100794" tIns="50397" rIns="100794" bIns="50397" anchor="ctr"/>
          <a:lstStyle/>
          <a:p>
            <a:pPr algn="ctr">
              <a:spcBef>
                <a:spcPct val="20000"/>
              </a:spcBef>
            </a:pPr>
            <a:br>
              <a:rPr lang="en-GB" sz="1800" b="1"/>
            </a:br>
            <a:r>
              <a:rPr lang="en-GB" sz="1800" b="1"/>
              <a:t>High</a:t>
            </a:r>
          </a:p>
          <a:p>
            <a:pPr algn="ctr"/>
            <a:endParaRPr lang="en-GB" sz="1800" b="1"/>
          </a:p>
          <a:p>
            <a:pPr algn="ctr"/>
            <a:r>
              <a:rPr lang="en-GB" sz="1800" b="1"/>
              <a:t>Residual land </a:t>
            </a:r>
            <a:br>
              <a:rPr lang="en-GB" sz="1800" b="1"/>
            </a:br>
            <a:r>
              <a:rPr lang="en-GB" sz="1800" b="1"/>
              <a:t>sink</a:t>
            </a:r>
          </a:p>
          <a:p>
            <a:pPr algn="ctr"/>
            <a:endParaRPr lang="en-GB" sz="2000"/>
          </a:p>
        </p:txBody>
      </p:sp>
      <p:grpSp>
        <p:nvGrpSpPr>
          <p:cNvPr id="2" name="Group 23"/>
          <p:cNvGrpSpPr>
            <a:grpSpLocks/>
          </p:cNvGrpSpPr>
          <p:nvPr/>
        </p:nvGrpSpPr>
        <p:grpSpPr bwMode="auto">
          <a:xfrm>
            <a:off x="5514592" y="1543434"/>
            <a:ext cx="1589099" cy="1825172"/>
            <a:chOff x="3151" y="882"/>
            <a:chExt cx="908" cy="1043"/>
          </a:xfrm>
        </p:grpSpPr>
        <p:sp>
          <p:nvSpPr>
            <p:cNvPr id="33841" name="Rectangle 24"/>
            <p:cNvSpPr>
              <a:spLocks noChangeArrowheads="1"/>
            </p:cNvSpPr>
            <p:nvPr/>
          </p:nvSpPr>
          <p:spPr bwMode="auto">
            <a:xfrm>
              <a:off x="3151" y="882"/>
              <a:ext cx="908"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br>
                <a:rPr lang="en-GB" sz="1800" b="1" dirty="0"/>
              </a:br>
              <a:endParaRPr lang="en-GB" sz="1800" b="1" dirty="0"/>
            </a:p>
            <a:p>
              <a:pPr algn="ctr"/>
              <a:endParaRPr lang="en-GB" sz="1800" b="1" dirty="0"/>
            </a:p>
            <a:p>
              <a:pPr algn="ctr"/>
              <a:r>
                <a:rPr lang="en-GB" sz="1800" b="1" dirty="0"/>
                <a:t>Residual land </a:t>
              </a:r>
              <a:br>
                <a:rPr lang="en-GB" sz="1800" b="1" dirty="0"/>
              </a:br>
              <a:r>
                <a:rPr lang="en-GB" sz="1800" b="1" dirty="0"/>
                <a:t>sink</a:t>
              </a:r>
            </a:p>
            <a:p>
              <a:pPr algn="ctr"/>
              <a:endParaRPr lang="en-GB" sz="2000" dirty="0"/>
            </a:p>
          </p:txBody>
        </p:sp>
        <p:sp>
          <p:nvSpPr>
            <p:cNvPr id="33842" name="Rectangle 25"/>
            <p:cNvSpPr>
              <a:spLocks noChangeArrowheads="1"/>
            </p:cNvSpPr>
            <p:nvPr/>
          </p:nvSpPr>
          <p:spPr bwMode="auto">
            <a:xfrm>
              <a:off x="3151" y="1517"/>
              <a:ext cx="908" cy="408"/>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grpSp>
      <p:grpSp>
        <p:nvGrpSpPr>
          <p:cNvPr id="33798" name="Group 2"/>
          <p:cNvGrpSpPr>
            <a:grpSpLocks/>
          </p:cNvGrpSpPr>
          <p:nvPr/>
        </p:nvGrpSpPr>
        <p:grpSpPr bwMode="auto">
          <a:xfrm>
            <a:off x="1149822" y="1462938"/>
            <a:ext cx="6905928" cy="4525305"/>
            <a:chOff x="476" y="935"/>
            <a:chExt cx="3946" cy="2586"/>
          </a:xfrm>
        </p:grpSpPr>
        <p:sp>
          <p:nvSpPr>
            <p:cNvPr id="33829" name="Line 3"/>
            <p:cNvSpPr>
              <a:spLocks noChangeShapeType="1"/>
            </p:cNvSpPr>
            <p:nvPr/>
          </p:nvSpPr>
          <p:spPr bwMode="auto">
            <a:xfrm>
              <a:off x="884" y="3521"/>
              <a:ext cx="35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0" name="Line 4"/>
            <p:cNvSpPr>
              <a:spLocks noChangeShapeType="1"/>
            </p:cNvSpPr>
            <p:nvPr/>
          </p:nvSpPr>
          <p:spPr bwMode="auto">
            <a:xfrm>
              <a:off x="884" y="935"/>
              <a:ext cx="0" cy="25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1" name="Text Box 5"/>
            <p:cNvSpPr txBox="1">
              <a:spLocks noChangeArrowheads="1"/>
            </p:cNvSpPr>
            <p:nvPr/>
          </p:nvSpPr>
          <p:spPr bwMode="auto">
            <a:xfrm>
              <a:off x="476" y="935"/>
              <a:ext cx="272" cy="2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spcBef>
                  <a:spcPct val="50000"/>
                </a:spcBef>
              </a:pPr>
              <a:r>
                <a:rPr lang="en-GB" sz="1300">
                  <a:solidFill>
                    <a:srgbClr val="000000"/>
                  </a:solidFill>
                  <a:latin typeface="Arial" charset="0"/>
                </a:rPr>
                <a:t>9</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8</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7</a:t>
              </a:r>
            </a:p>
            <a:p>
              <a:pPr algn="r" eaLnBrk="1" hangingPunct="1">
                <a:spcBef>
                  <a:spcPct val="50000"/>
                </a:spcBef>
              </a:pPr>
              <a:endParaRPr lang="en-GB" sz="1000">
                <a:solidFill>
                  <a:srgbClr val="000000"/>
                </a:solidFill>
                <a:latin typeface="Arial" charset="0"/>
              </a:endParaRPr>
            </a:p>
            <a:p>
              <a:pPr algn="r" eaLnBrk="1" hangingPunct="1">
                <a:spcBef>
                  <a:spcPct val="50000"/>
                </a:spcBef>
              </a:pPr>
              <a:r>
                <a:rPr lang="en-GB" sz="1300">
                  <a:solidFill>
                    <a:srgbClr val="000000"/>
                  </a:solidFill>
                  <a:latin typeface="Arial" charset="0"/>
                </a:rPr>
                <a:t>6</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5</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4</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3</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2</a:t>
              </a:r>
            </a:p>
            <a:p>
              <a:pPr algn="r" eaLnBrk="1" hangingPunct="1">
                <a:spcBef>
                  <a:spcPct val="50000"/>
                </a:spcBef>
              </a:pPr>
              <a:endParaRPr lang="en-GB" sz="1100">
                <a:solidFill>
                  <a:srgbClr val="000000"/>
                </a:solidFill>
                <a:latin typeface="Arial" charset="0"/>
              </a:endParaRPr>
            </a:p>
            <a:p>
              <a:pPr algn="r" eaLnBrk="1" hangingPunct="1">
                <a:spcBef>
                  <a:spcPct val="50000"/>
                </a:spcBef>
              </a:pPr>
              <a:r>
                <a:rPr lang="en-GB" sz="1300">
                  <a:solidFill>
                    <a:srgbClr val="000000"/>
                  </a:solidFill>
                  <a:latin typeface="Arial" charset="0"/>
                </a:rPr>
                <a:t>1</a:t>
              </a:r>
            </a:p>
          </p:txBody>
        </p:sp>
        <p:sp>
          <p:nvSpPr>
            <p:cNvPr id="33832" name="Line 6"/>
            <p:cNvSpPr>
              <a:spLocks noChangeShapeType="1"/>
            </p:cNvSpPr>
            <p:nvPr/>
          </p:nvSpPr>
          <p:spPr bwMode="auto">
            <a:xfrm>
              <a:off x="793" y="1026"/>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3" name="Line 7"/>
            <p:cNvSpPr>
              <a:spLocks noChangeShapeType="1"/>
            </p:cNvSpPr>
            <p:nvPr/>
          </p:nvSpPr>
          <p:spPr bwMode="auto">
            <a:xfrm>
              <a:off x="793" y="129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4" name="Line 8"/>
            <p:cNvSpPr>
              <a:spLocks noChangeShapeType="1"/>
            </p:cNvSpPr>
            <p:nvPr/>
          </p:nvSpPr>
          <p:spPr bwMode="auto">
            <a:xfrm>
              <a:off x="793" y="157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5" name="Line 9"/>
            <p:cNvSpPr>
              <a:spLocks noChangeShapeType="1"/>
            </p:cNvSpPr>
            <p:nvPr/>
          </p:nvSpPr>
          <p:spPr bwMode="auto">
            <a:xfrm>
              <a:off x="793" y="188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6" name="Line 10"/>
            <p:cNvSpPr>
              <a:spLocks noChangeShapeType="1"/>
            </p:cNvSpPr>
            <p:nvPr/>
          </p:nvSpPr>
          <p:spPr bwMode="auto">
            <a:xfrm>
              <a:off x="793" y="216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7" name="Line 11"/>
            <p:cNvSpPr>
              <a:spLocks noChangeShapeType="1"/>
            </p:cNvSpPr>
            <p:nvPr/>
          </p:nvSpPr>
          <p:spPr bwMode="auto">
            <a:xfrm>
              <a:off x="793" y="243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8" name="Line 12"/>
            <p:cNvSpPr>
              <a:spLocks noChangeShapeType="1"/>
            </p:cNvSpPr>
            <p:nvPr/>
          </p:nvSpPr>
          <p:spPr bwMode="auto">
            <a:xfrm>
              <a:off x="793" y="275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9" name="Line 13"/>
            <p:cNvSpPr>
              <a:spLocks noChangeShapeType="1"/>
            </p:cNvSpPr>
            <p:nvPr/>
          </p:nvSpPr>
          <p:spPr bwMode="auto">
            <a:xfrm>
              <a:off x="793" y="302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40" name="Line 14"/>
            <p:cNvSpPr>
              <a:spLocks noChangeShapeType="1"/>
            </p:cNvSpPr>
            <p:nvPr/>
          </p:nvSpPr>
          <p:spPr bwMode="auto">
            <a:xfrm>
              <a:off x="793" y="3339"/>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3799" name="Text Box 15"/>
          <p:cNvSpPr txBox="1">
            <a:spLocks noChangeArrowheads="1"/>
          </p:cNvSpPr>
          <p:nvPr/>
        </p:nvSpPr>
        <p:spPr bwMode="auto">
          <a:xfrm>
            <a:off x="2598912" y="6031991"/>
            <a:ext cx="2096630" cy="6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AnthropogenicSources</a:t>
            </a:r>
          </a:p>
        </p:txBody>
      </p:sp>
      <p:sp>
        <p:nvSpPr>
          <p:cNvPr id="33800" name="Text Box 16"/>
          <p:cNvSpPr txBox="1">
            <a:spLocks noChangeArrowheads="1"/>
          </p:cNvSpPr>
          <p:nvPr/>
        </p:nvSpPr>
        <p:spPr bwMode="auto">
          <a:xfrm>
            <a:off x="5057814" y="6066990"/>
            <a:ext cx="2660165"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sz="2000" b="1">
                <a:solidFill>
                  <a:srgbClr val="000000"/>
                </a:solidFill>
                <a:latin typeface="Arial" charset="0"/>
              </a:rPr>
              <a:t>Changes in C pools</a:t>
            </a:r>
          </a:p>
        </p:txBody>
      </p:sp>
      <p:sp>
        <p:nvSpPr>
          <p:cNvPr id="33801" name="Rectangle 17"/>
          <p:cNvSpPr>
            <a:spLocks noChangeArrowheads="1"/>
          </p:cNvSpPr>
          <p:nvPr/>
        </p:nvSpPr>
        <p:spPr bwMode="auto">
          <a:xfrm>
            <a:off x="2896431" y="2892627"/>
            <a:ext cx="1585598" cy="3095616"/>
          </a:xfrm>
          <a:prstGeom prst="rect">
            <a:avLst/>
          </a:prstGeom>
          <a:solidFill>
            <a:srgbClr val="C0C0C0"/>
          </a:solidFill>
          <a:ln w="9525">
            <a:solidFill>
              <a:schemeClr val="tx1"/>
            </a:solidFill>
            <a:miter lim="800000"/>
            <a:headEnd/>
            <a:tailEnd/>
          </a:ln>
        </p:spPr>
        <p:txBody>
          <a:bodyPr wrap="none" lIns="100794" tIns="50397" rIns="100794" bIns="50397" anchor="ctr"/>
          <a:lstStyle/>
          <a:p>
            <a:pPr algn="ctr"/>
            <a:r>
              <a:rPr lang="en-GB" sz="1800" b="1"/>
              <a:t>Fossil fuel</a:t>
            </a:r>
            <a:br>
              <a:rPr lang="en-GB" sz="1800" b="1"/>
            </a:br>
            <a:r>
              <a:rPr lang="en-GB" sz="1800" b="1"/>
              <a:t>emissions</a:t>
            </a:r>
          </a:p>
        </p:txBody>
      </p:sp>
      <p:grpSp>
        <p:nvGrpSpPr>
          <p:cNvPr id="4" name="Group 18"/>
          <p:cNvGrpSpPr>
            <a:grpSpLocks/>
          </p:cNvGrpSpPr>
          <p:nvPr/>
        </p:nvGrpSpPr>
        <p:grpSpPr bwMode="auto">
          <a:xfrm>
            <a:off x="2896431" y="1711427"/>
            <a:ext cx="1583848" cy="1181200"/>
            <a:chOff x="1655" y="978"/>
            <a:chExt cx="905" cy="675"/>
          </a:xfrm>
        </p:grpSpPr>
        <p:sp>
          <p:nvSpPr>
            <p:cNvPr id="33827" name="Rectangle 19"/>
            <p:cNvSpPr>
              <a:spLocks noChangeArrowheads="1"/>
            </p:cNvSpPr>
            <p:nvPr/>
          </p:nvSpPr>
          <p:spPr bwMode="auto">
            <a:xfrm>
              <a:off x="1655" y="1517"/>
              <a:ext cx="905" cy="136"/>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sp>
          <p:nvSpPr>
            <p:cNvPr id="33828" name="Rectangle 20"/>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a:t>Land use </a:t>
              </a:r>
              <a:br>
                <a:rPr lang="en-GB" sz="1800" b="1"/>
              </a:br>
              <a:r>
                <a:rPr lang="en-GB" sz="1800" b="1"/>
                <a:t>change flux</a:t>
              </a:r>
            </a:p>
          </p:txBody>
        </p:sp>
      </p:grpSp>
      <p:sp>
        <p:nvSpPr>
          <p:cNvPr id="33803" name="Rectangle 21"/>
          <p:cNvSpPr>
            <a:spLocks noChangeArrowheads="1"/>
          </p:cNvSpPr>
          <p:nvPr/>
        </p:nvSpPr>
        <p:spPr bwMode="auto">
          <a:xfrm>
            <a:off x="5514592" y="4639051"/>
            <a:ext cx="1589099" cy="1349191"/>
          </a:xfrm>
          <a:prstGeom prst="rect">
            <a:avLst/>
          </a:prstGeom>
          <a:solidFill>
            <a:schemeClr val="bg1"/>
          </a:solidFill>
          <a:ln w="9525">
            <a:solidFill>
              <a:schemeClr val="tx1"/>
            </a:solidFill>
            <a:miter lim="800000"/>
            <a:headEnd/>
            <a:tailEnd/>
          </a:ln>
        </p:spPr>
        <p:txBody>
          <a:bodyPr wrap="none" lIns="100794" tIns="50397" rIns="100794" bIns="50397" anchor="ctr"/>
          <a:lstStyle/>
          <a:p>
            <a:pPr algn="ctr"/>
            <a:r>
              <a:rPr lang="en-GB" sz="1800" b="1"/>
              <a:t>Atmospheric </a:t>
            </a:r>
            <a:br>
              <a:rPr lang="en-GB" sz="1800" b="1"/>
            </a:br>
            <a:r>
              <a:rPr lang="en-GB" sz="1800" b="1"/>
              <a:t>increase</a:t>
            </a:r>
            <a:endParaRPr lang="en-GB" sz="1800"/>
          </a:p>
        </p:txBody>
      </p:sp>
      <p:sp>
        <p:nvSpPr>
          <p:cNvPr id="33804" name="Rectangle 22"/>
          <p:cNvSpPr>
            <a:spLocks noChangeArrowheads="1"/>
          </p:cNvSpPr>
          <p:nvPr/>
        </p:nvSpPr>
        <p:spPr bwMode="auto">
          <a:xfrm>
            <a:off x="5514592" y="3368606"/>
            <a:ext cx="1589099" cy="1270445"/>
          </a:xfrm>
          <a:prstGeom prst="rect">
            <a:avLst/>
          </a:prstGeom>
          <a:solidFill>
            <a:srgbClr val="99CCFF"/>
          </a:solidFill>
          <a:ln w="9525">
            <a:solidFill>
              <a:schemeClr val="tx1"/>
            </a:solidFill>
            <a:miter lim="800000"/>
            <a:headEnd/>
            <a:tailEnd/>
          </a:ln>
        </p:spPr>
        <p:txBody>
          <a:bodyPr wrap="none" lIns="100794" tIns="50397" rIns="100794" bIns="50397" anchor="ctr"/>
          <a:lstStyle/>
          <a:p>
            <a:pPr algn="ctr"/>
            <a:r>
              <a:rPr lang="en-GB" sz="1800" b="1"/>
              <a:t>Net ocean </a:t>
            </a:r>
          </a:p>
          <a:p>
            <a:pPr algn="ctr"/>
            <a:r>
              <a:rPr lang="en-GB" sz="1800" b="1"/>
              <a:t>sink</a:t>
            </a:r>
          </a:p>
        </p:txBody>
      </p:sp>
      <p:sp>
        <p:nvSpPr>
          <p:cNvPr id="33805" name="Text Box 26"/>
          <p:cNvSpPr txBox="1">
            <a:spLocks noChangeArrowheads="1"/>
          </p:cNvSpPr>
          <p:nvPr/>
        </p:nvSpPr>
        <p:spPr bwMode="auto">
          <a:xfrm rot="-5400000">
            <a:off x="225852" y="3617073"/>
            <a:ext cx="1667679" cy="404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GtC/year</a:t>
            </a:r>
          </a:p>
        </p:txBody>
      </p:sp>
      <p:grpSp>
        <p:nvGrpSpPr>
          <p:cNvPr id="33806" name="Group 27"/>
          <p:cNvGrpSpPr>
            <a:grpSpLocks/>
          </p:cNvGrpSpPr>
          <p:nvPr/>
        </p:nvGrpSpPr>
        <p:grpSpPr bwMode="auto">
          <a:xfrm>
            <a:off x="-40252" y="6716212"/>
            <a:ext cx="10120878" cy="873213"/>
            <a:chOff x="0" y="3833"/>
            <a:chExt cx="5760" cy="487"/>
          </a:xfrm>
        </p:grpSpPr>
        <p:sp>
          <p:nvSpPr>
            <p:cNvPr id="33824" name="Rectangle 28"/>
            <p:cNvSpPr>
              <a:spLocks noChangeArrowheads="1"/>
            </p:cNvSpPr>
            <p:nvPr/>
          </p:nvSpPr>
          <p:spPr bwMode="auto">
            <a:xfrm>
              <a:off x="0" y="3833"/>
              <a:ext cx="5760" cy="487"/>
            </a:xfrm>
            <a:prstGeom prst="rect">
              <a:avLst/>
            </a:prstGeom>
            <a:solidFill>
              <a:srgbClr val="1725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000"/>
            </a:p>
          </p:txBody>
        </p:sp>
        <p:pic>
          <p:nvPicPr>
            <p:cNvPr id="33825" name="Picture 29" descr="COL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 y="3859"/>
              <a:ext cx="998" cy="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26" name="Rectangle 30"/>
            <p:cNvSpPr>
              <a:spLocks noChangeArrowheads="1"/>
            </p:cNvSpPr>
            <p:nvPr/>
          </p:nvSpPr>
          <p:spPr bwMode="auto">
            <a:xfrm>
              <a:off x="1434" y="3934"/>
              <a:ext cx="3865" cy="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sz="1300">
                  <a:solidFill>
                    <a:srgbClr val="BBE0E3"/>
                  </a:solidFill>
                </a:rPr>
                <a:t>User Consultation Meeting, Lisbon, Portugal, 20-21 January 2009      </a:t>
              </a:r>
              <a:r>
                <a:rPr lang="en-GB" b="1">
                  <a:solidFill>
                    <a:srgbClr val="BBE0E3"/>
                  </a:solidFill>
                  <a:latin typeface="Arial" charset="0"/>
                </a:rPr>
                <a:t>biomass</a:t>
              </a:r>
            </a:p>
          </p:txBody>
        </p:sp>
      </p:grpSp>
      <p:sp>
        <p:nvSpPr>
          <p:cNvPr id="33807" name="Rectangle 31"/>
          <p:cNvSpPr>
            <a:spLocks noGrp="1" noChangeArrowheads="1"/>
          </p:cNvSpPr>
          <p:nvPr>
            <p:ph type="title"/>
          </p:nvPr>
        </p:nvSpPr>
        <p:spPr>
          <a:xfrm>
            <a:off x="504825" y="301626"/>
            <a:ext cx="9067800" cy="860328"/>
          </a:xfrm>
        </p:spPr>
        <p:txBody>
          <a:bodyPr/>
          <a:lstStyle/>
          <a:p>
            <a:pPr eaLnBrk="1" hangingPunct="1"/>
            <a:r>
              <a:rPr lang="en-GB" sz="3600" dirty="0">
                <a:latin typeface="Arial" charset="0"/>
              </a:rPr>
              <a:t>The mean global carbon cycle for the 1990s</a:t>
            </a:r>
          </a:p>
        </p:txBody>
      </p:sp>
      <p:grpSp>
        <p:nvGrpSpPr>
          <p:cNvPr id="6" name="Group 32"/>
          <p:cNvGrpSpPr>
            <a:grpSpLocks/>
          </p:cNvGrpSpPr>
          <p:nvPr/>
        </p:nvGrpSpPr>
        <p:grpSpPr bwMode="auto">
          <a:xfrm>
            <a:off x="2896431" y="1543434"/>
            <a:ext cx="1583848" cy="1279196"/>
            <a:chOff x="1655" y="882"/>
            <a:chExt cx="905" cy="731"/>
          </a:xfrm>
        </p:grpSpPr>
        <p:grpSp>
          <p:nvGrpSpPr>
            <p:cNvPr id="33820" name="Group 33"/>
            <p:cNvGrpSpPr>
              <a:grpSpLocks/>
            </p:cNvGrpSpPr>
            <p:nvPr/>
          </p:nvGrpSpPr>
          <p:grpSpPr bwMode="auto">
            <a:xfrm>
              <a:off x="1655" y="882"/>
              <a:ext cx="905" cy="635"/>
              <a:chOff x="1655" y="882"/>
              <a:chExt cx="905" cy="635"/>
            </a:xfrm>
          </p:grpSpPr>
          <p:sp>
            <p:nvSpPr>
              <p:cNvPr id="33822" name="Rectangle 34"/>
              <p:cNvSpPr>
                <a:spLocks noChangeArrowheads="1"/>
              </p:cNvSpPr>
              <p:nvPr/>
            </p:nvSpPr>
            <p:spPr bwMode="auto">
              <a:xfrm>
                <a:off x="1655" y="882"/>
                <a:ext cx="905" cy="635"/>
              </a:xfrm>
              <a:prstGeom prst="rect">
                <a:avLst/>
              </a:prstGeom>
              <a:solidFill>
                <a:srgbClr val="00FF00"/>
              </a:solidFill>
              <a:ln w="9525">
                <a:solidFill>
                  <a:schemeClr val="tx1"/>
                </a:solidFill>
                <a:miter lim="800000"/>
                <a:headEnd/>
                <a:tailEnd/>
              </a:ln>
            </p:spPr>
            <p:txBody>
              <a:bodyPr wrap="none" anchor="ctr"/>
              <a:lstStyle/>
              <a:p>
                <a:pPr algn="ctr"/>
                <a:endParaRPr lang="en-US" sz="1800" b="1"/>
              </a:p>
            </p:txBody>
          </p:sp>
          <p:sp>
            <p:nvSpPr>
              <p:cNvPr id="33823" name="Rectangle 35"/>
              <p:cNvSpPr>
                <a:spLocks noChangeArrowheads="1"/>
              </p:cNvSpPr>
              <p:nvPr/>
            </p:nvSpPr>
            <p:spPr bwMode="auto">
              <a:xfrm>
                <a:off x="1655" y="925"/>
                <a:ext cx="905" cy="136"/>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High</a:t>
                </a:r>
              </a:p>
            </p:txBody>
          </p:sp>
        </p:grpSp>
        <p:sp>
          <p:nvSpPr>
            <p:cNvPr id="33821" name="Rectangle 36"/>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Land use </a:t>
              </a:r>
              <a:br>
                <a:rPr lang="en-GB" sz="1800" b="1" dirty="0"/>
              </a:br>
              <a:r>
                <a:rPr lang="en-GB" sz="1800" b="1" dirty="0"/>
                <a:t>change flux</a:t>
              </a:r>
            </a:p>
          </p:txBody>
        </p:sp>
      </p:grpSp>
      <p:sp>
        <p:nvSpPr>
          <p:cNvPr id="33809" name="Line 41"/>
          <p:cNvSpPr>
            <a:spLocks noChangeShapeType="1"/>
          </p:cNvSpPr>
          <p:nvPr/>
        </p:nvSpPr>
        <p:spPr bwMode="auto">
          <a:xfrm flipH="1">
            <a:off x="7171945" y="4607553"/>
            <a:ext cx="0" cy="9449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0" name="Line 44"/>
          <p:cNvSpPr>
            <a:spLocks noChangeShapeType="1"/>
          </p:cNvSpPr>
          <p:nvPr/>
        </p:nvSpPr>
        <p:spPr bwMode="auto">
          <a:xfrm flipH="1">
            <a:off x="7140442" y="4698549"/>
            <a:ext cx="647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1" name="Line 45"/>
          <p:cNvSpPr>
            <a:spLocks noChangeShapeType="1"/>
          </p:cNvSpPr>
          <p:nvPr/>
        </p:nvSpPr>
        <p:spPr bwMode="auto">
          <a:xfrm flipH="1">
            <a:off x="7138694" y="4600553"/>
            <a:ext cx="6475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grpSp>
        <p:nvGrpSpPr>
          <p:cNvPr id="33812" name="Group 53"/>
          <p:cNvGrpSpPr>
            <a:grpSpLocks/>
          </p:cNvGrpSpPr>
          <p:nvPr/>
        </p:nvGrpSpPr>
        <p:grpSpPr bwMode="auto">
          <a:xfrm>
            <a:off x="2749421" y="2738634"/>
            <a:ext cx="99756" cy="302736"/>
            <a:chOff x="1577" y="1573"/>
            <a:chExt cx="57" cy="173"/>
          </a:xfrm>
        </p:grpSpPr>
        <p:sp>
          <p:nvSpPr>
            <p:cNvPr id="33817" name="Line 49"/>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8" name="Line 50"/>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9" name="Line 52"/>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3813" name="Group 54"/>
          <p:cNvGrpSpPr>
            <a:grpSpLocks/>
          </p:cNvGrpSpPr>
          <p:nvPr/>
        </p:nvGrpSpPr>
        <p:grpSpPr bwMode="auto">
          <a:xfrm>
            <a:off x="7135194" y="3207613"/>
            <a:ext cx="92755" cy="302736"/>
            <a:chOff x="1577" y="1573"/>
            <a:chExt cx="57" cy="173"/>
          </a:xfrm>
        </p:grpSpPr>
        <p:sp>
          <p:nvSpPr>
            <p:cNvPr id="33814" name="Line 55"/>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5" name="Line 56"/>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6" name="Line 57"/>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pic>
        <p:nvPicPr>
          <p:cNvPr id="3" name="Audio Recording 11 Jan 2021 at 15:43:31" descr="Audio Recording 11 Jan 2021 at 15:43:31">
            <a:hlinkClick r:id="" action="ppaction://media"/>
            <a:extLst>
              <a:ext uri="{FF2B5EF4-FFF2-40B4-BE49-F238E27FC236}">
                <a16:creationId xmlns:a16="http://schemas.microsoft.com/office/drawing/2014/main" id="{71B25280-98F8-564A-9115-1237E63F91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80837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85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48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bldLst>
      <p:bldP spid="5785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4819"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8ECF678D-AF19-5645-A660-2EFE911559D3}" type="slidenum">
              <a:rPr lang="en-GB" sz="1500">
                <a:solidFill>
                  <a:srgbClr val="FFFFFF"/>
                </a:solidFill>
              </a:rPr>
              <a:pPr eaLnBrk="1" hangingPunct="1"/>
              <a:t>13</a:t>
            </a:fld>
            <a:endParaRPr lang="en-GB" sz="1500">
              <a:solidFill>
                <a:srgbClr val="FFFFFF"/>
              </a:solidFill>
            </a:endParaRPr>
          </a:p>
        </p:txBody>
      </p:sp>
      <p:pic>
        <p:nvPicPr>
          <p:cNvPr id="34820" name="Picture 2" descr="HoughtonFlu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797" y="1413939"/>
            <a:ext cx="7833486" cy="5230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1" name="Rectangle 6"/>
          <p:cNvSpPr>
            <a:spLocks noGrp="1" noChangeArrowheads="1"/>
          </p:cNvSpPr>
          <p:nvPr>
            <p:ph type="title"/>
          </p:nvPr>
        </p:nvSpPr>
        <p:spPr>
          <a:xfrm>
            <a:off x="504031" y="418233"/>
            <a:ext cx="9268575" cy="731469"/>
          </a:xfrm>
        </p:spPr>
        <p:txBody>
          <a:bodyPr/>
          <a:lstStyle/>
          <a:p>
            <a:pPr eaLnBrk="1" hangingPunct="1"/>
            <a:r>
              <a:rPr lang="en-GB" sz="3200" dirty="0">
                <a:latin typeface="Arial" charset="0"/>
              </a:rPr>
              <a:t>Uncertainty in carbon emissions due to biomass</a:t>
            </a:r>
          </a:p>
        </p:txBody>
      </p:sp>
      <p:sp>
        <p:nvSpPr>
          <p:cNvPr id="34822" name="Text Box 9"/>
          <p:cNvSpPr txBox="1">
            <a:spLocks noChangeArrowheads="1"/>
          </p:cNvSpPr>
          <p:nvPr/>
        </p:nvSpPr>
        <p:spPr bwMode="auto">
          <a:xfrm>
            <a:off x="1919106" y="1804173"/>
            <a:ext cx="2056152" cy="83172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b="1">
                <a:solidFill>
                  <a:srgbClr val="000000"/>
                </a:solidFill>
                <a:latin typeface="Arial" charset="0"/>
              </a:rPr>
              <a:t>Humid Tropical </a:t>
            </a:r>
          </a:p>
          <a:p>
            <a:pPr eaLnBrk="1" hangingPunct="1"/>
            <a:r>
              <a:rPr lang="en-GB" sz="2000" b="1">
                <a:solidFill>
                  <a:srgbClr val="000000"/>
                </a:solidFill>
                <a:latin typeface="Arial" charset="0"/>
              </a:rPr>
              <a:t>Deforestation</a:t>
            </a:r>
          </a:p>
        </p:txBody>
      </p:sp>
      <p:pic>
        <p:nvPicPr>
          <p:cNvPr id="2" name="Audio Recording 11 Jan 2021 at 15:45:08" descr="Audio Recording 11 Jan 2021 at 15:45:08">
            <a:hlinkClick r:id="" action="ppaction://media"/>
            <a:extLst>
              <a:ext uri="{FF2B5EF4-FFF2-40B4-BE49-F238E27FC236}">
                <a16:creationId xmlns:a16="http://schemas.microsoft.com/office/drawing/2014/main" id="{9EDDCADC-AD7E-4D48-9E78-367A629E4A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95067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processes</a:t>
            </a:r>
            <a:endParaRPr lang="en-US" dirty="0"/>
          </a:p>
        </p:txBody>
      </p:sp>
      <p:sp>
        <p:nvSpPr>
          <p:cNvPr id="3" name="Content Placeholder 2"/>
          <p:cNvSpPr>
            <a:spLocks noGrp="1"/>
          </p:cNvSpPr>
          <p:nvPr>
            <p:ph idx="1"/>
          </p:nvPr>
        </p:nvSpPr>
        <p:spPr/>
        <p:txBody>
          <a:bodyPr/>
          <a:lstStyle/>
          <a:p>
            <a:r>
              <a:rPr lang="en-US" b="1" dirty="0"/>
              <a:t>Net Ecosystem CO2 flux: NEP</a:t>
            </a:r>
          </a:p>
          <a:p>
            <a:endParaRPr lang="en-US" dirty="0"/>
          </a:p>
        </p:txBody>
      </p:sp>
      <p:pic>
        <p:nvPicPr>
          <p:cNvPr id="4" name="Picture 3"/>
          <p:cNvPicPr>
            <a:picLocks noChangeAspect="1"/>
          </p:cNvPicPr>
          <p:nvPr/>
        </p:nvPicPr>
        <p:blipFill>
          <a:blip r:embed="rId5"/>
          <a:stretch>
            <a:fillRect/>
          </a:stretch>
        </p:blipFill>
        <p:spPr>
          <a:xfrm>
            <a:off x="575816" y="2339677"/>
            <a:ext cx="4437250" cy="4104456"/>
          </a:xfrm>
          <a:prstGeom prst="rect">
            <a:avLst/>
          </a:prstGeom>
        </p:spPr>
      </p:pic>
      <p:sp>
        <p:nvSpPr>
          <p:cNvPr id="5" name="TextBox 4"/>
          <p:cNvSpPr txBox="1"/>
          <p:nvPr/>
        </p:nvSpPr>
        <p:spPr>
          <a:xfrm>
            <a:off x="5688384" y="2699717"/>
            <a:ext cx="3355005" cy="556050"/>
          </a:xfrm>
          <a:prstGeom prst="rect">
            <a:avLst/>
          </a:prstGeom>
          <a:noFill/>
        </p:spPr>
        <p:txBody>
          <a:bodyPr wrap="none" rtlCol="0">
            <a:spAutoFit/>
          </a:bodyPr>
          <a:lstStyle/>
          <a:p>
            <a:r>
              <a:rPr lang="en-US" sz="3200" dirty="0"/>
              <a:t>Diurnal variations</a:t>
            </a:r>
          </a:p>
        </p:txBody>
      </p:sp>
      <p:pic>
        <p:nvPicPr>
          <p:cNvPr id="6" name="Audio Recording 11 Jan 2021 at 15:47:05" descr="Audio Recording 11 Jan 2021 at 15:47:05">
            <a:hlinkClick r:id="" action="ppaction://media"/>
            <a:extLst>
              <a:ext uri="{FF2B5EF4-FFF2-40B4-BE49-F238E27FC236}">
                <a16:creationId xmlns:a16="http://schemas.microsoft.com/office/drawing/2014/main" id="{DBB0AEDB-5547-BE42-8400-3609A651EC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00111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5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 Carbon use efficiency (CUE)</a:t>
            </a:r>
          </a:p>
        </p:txBody>
      </p:sp>
      <p:pic>
        <p:nvPicPr>
          <p:cNvPr id="4" name="Content Placeholder 3"/>
          <p:cNvPicPr>
            <a:picLocks noGrp="1" noChangeAspect="1"/>
          </p:cNvPicPr>
          <p:nvPr>
            <p:ph idx="1"/>
          </p:nvPr>
        </p:nvPicPr>
        <p:blipFill>
          <a:blip r:embed="rId5"/>
          <a:srcRect l="-13650" r="-13650"/>
          <a:stretch>
            <a:fillRect/>
          </a:stretch>
        </p:blipFill>
        <p:spPr/>
      </p:pic>
      <p:pic>
        <p:nvPicPr>
          <p:cNvPr id="3" name="Audio Recording 11 Jan 2021 at 15:50:19" descr="Audio Recording 11 Jan 2021 at 15:50:19">
            <a:hlinkClick r:id="" action="ppaction://media"/>
            <a:extLst>
              <a:ext uri="{FF2B5EF4-FFF2-40B4-BE49-F238E27FC236}">
                <a16:creationId xmlns:a16="http://schemas.microsoft.com/office/drawing/2014/main" id="{8097C93F-2889-804F-8794-FA70EB2356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0638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a:t>
            </a:r>
          </a:p>
        </p:txBody>
      </p:sp>
      <p:pic>
        <p:nvPicPr>
          <p:cNvPr id="4" name="Content Placeholder 3"/>
          <p:cNvPicPr>
            <a:picLocks noGrp="1" noChangeAspect="1"/>
          </p:cNvPicPr>
          <p:nvPr>
            <p:ph idx="1"/>
          </p:nvPr>
        </p:nvPicPr>
        <p:blipFill>
          <a:blip r:embed="rId5"/>
          <a:srcRect l="10100" r="10100"/>
          <a:stretch>
            <a:fillRect/>
          </a:stretch>
        </p:blipFill>
        <p:spPr/>
      </p:pic>
      <p:pic>
        <p:nvPicPr>
          <p:cNvPr id="3" name="Audio Recording 11 Jan 2021 at 15:50:58" descr="Audio Recording 11 Jan 2021 at 15:50:58">
            <a:hlinkClick r:id="" action="ppaction://media"/>
            <a:extLst>
              <a:ext uri="{FF2B5EF4-FFF2-40B4-BE49-F238E27FC236}">
                <a16:creationId xmlns:a16="http://schemas.microsoft.com/office/drawing/2014/main" id="{F55B2F15-AEAF-4F45-B28C-43439910D0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29778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CUE dependencies</a:t>
            </a:r>
          </a:p>
        </p:txBody>
      </p:sp>
      <p:pic>
        <p:nvPicPr>
          <p:cNvPr id="4" name="Content Placeholder 3"/>
          <p:cNvPicPr>
            <a:picLocks noGrp="1" noChangeAspect="1"/>
          </p:cNvPicPr>
          <p:nvPr>
            <p:ph idx="1"/>
          </p:nvPr>
        </p:nvPicPr>
        <p:blipFill>
          <a:blip r:embed="rId5"/>
          <a:srcRect l="7745" r="7745"/>
          <a:stretch>
            <a:fillRect/>
          </a:stretch>
        </p:blipFill>
        <p:spPr/>
      </p:pic>
      <p:pic>
        <p:nvPicPr>
          <p:cNvPr id="3" name="Audio Recording 11 Jan 2021 at 15:53:02" descr="Audio Recording 11 Jan 2021 at 15:53:02">
            <a:hlinkClick r:id="" action="ppaction://media"/>
            <a:extLst>
              <a:ext uri="{FF2B5EF4-FFF2-40B4-BE49-F238E27FC236}">
                <a16:creationId xmlns:a16="http://schemas.microsoft.com/office/drawing/2014/main" id="{1F898099-C590-5A4F-9864-AA590AA0EF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8847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temporal scales</a:t>
            </a:r>
          </a:p>
        </p:txBody>
      </p:sp>
      <p:pic>
        <p:nvPicPr>
          <p:cNvPr id="4" name="Content Placeholder 3"/>
          <p:cNvPicPr>
            <a:picLocks noGrp="1" noChangeAspect="1"/>
          </p:cNvPicPr>
          <p:nvPr>
            <p:ph idx="1"/>
          </p:nvPr>
        </p:nvPicPr>
        <p:blipFill>
          <a:blip r:embed="rId5"/>
          <a:srcRect l="-44968" r="-44968"/>
          <a:stretch>
            <a:fillRect/>
          </a:stretch>
        </p:blipFill>
        <p:spPr/>
      </p:pic>
      <p:pic>
        <p:nvPicPr>
          <p:cNvPr id="3" name="Audio Recording 11 Jan 2021 at 15:55:11" descr="Audio Recording 11 Jan 2021 at 15:55:11">
            <a:hlinkClick r:id="" action="ppaction://media"/>
            <a:extLst>
              <a:ext uri="{FF2B5EF4-FFF2-40B4-BE49-F238E27FC236}">
                <a16:creationId xmlns:a16="http://schemas.microsoft.com/office/drawing/2014/main" id="{3A87EF61-9D9B-0D47-A1B0-F003C40EE9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55927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biomes</a:t>
            </a:r>
          </a:p>
        </p:txBody>
      </p:sp>
      <p:pic>
        <p:nvPicPr>
          <p:cNvPr id="4" name="Content Placeholder 3"/>
          <p:cNvPicPr>
            <a:picLocks noGrp="1" noChangeAspect="1"/>
          </p:cNvPicPr>
          <p:nvPr>
            <p:ph idx="1"/>
          </p:nvPr>
        </p:nvPicPr>
        <p:blipFill>
          <a:blip r:embed="rId5"/>
          <a:srcRect l="-25250" r="-25250"/>
          <a:stretch>
            <a:fillRect/>
          </a:stretch>
        </p:blipFill>
        <p:spPr/>
      </p:pic>
      <p:pic>
        <p:nvPicPr>
          <p:cNvPr id="3" name="Audio Recording 11 Jan 2021 at 15:56:42" descr="Audio Recording 11 Jan 2021 at 15:56:42">
            <a:hlinkClick r:id="" action="ppaction://media"/>
            <a:extLst>
              <a:ext uri="{FF2B5EF4-FFF2-40B4-BE49-F238E27FC236}">
                <a16:creationId xmlns:a16="http://schemas.microsoft.com/office/drawing/2014/main" id="{C25A77A1-0C90-E345-B6B0-82DFDDA9C4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63743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looked in detail at the terrestrial carbon cycle</a:t>
            </a:r>
          </a:p>
          <a:p>
            <a:pPr>
              <a:buFont typeface="Arial"/>
              <a:buChar char="•"/>
            </a:pPr>
            <a:r>
              <a:rPr lang="en-US" sz="2400" dirty="0"/>
              <a:t>provide an overview of relevant biogeochemical processes</a:t>
            </a:r>
          </a:p>
          <a:p>
            <a:endParaRPr lang="en-US" sz="2400" dirty="0"/>
          </a:p>
        </p:txBody>
      </p:sp>
      <p:pic>
        <p:nvPicPr>
          <p:cNvPr id="4" name="Audio Recording 11 Jan 2021 at 15:34:05" descr="Audio Recording 11 Jan 2021 at 15:34:05">
            <a:hlinkClick r:id="" action="ppaction://media"/>
            <a:extLst>
              <a:ext uri="{FF2B5EF4-FFF2-40B4-BE49-F238E27FC236}">
                <a16:creationId xmlns:a16="http://schemas.microsoft.com/office/drawing/2014/main" id="{BBB1B8A1-F98A-504A-B7A1-E6055D3402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90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5"/>
          <a:srcRect t="-5007" b="-5007"/>
          <a:stretch>
            <a:fillRect/>
          </a:stretch>
        </p:blipFill>
        <p:spPr/>
      </p:pic>
      <p:pic>
        <p:nvPicPr>
          <p:cNvPr id="3" name="Audio Recording 11 Jan 2021 at 15:59:32" descr="Audio Recording 11 Jan 2021 at 15:59:32">
            <a:hlinkClick r:id="" action="ppaction://media"/>
            <a:extLst>
              <a:ext uri="{FF2B5EF4-FFF2-40B4-BE49-F238E27FC236}">
                <a16:creationId xmlns:a16="http://schemas.microsoft.com/office/drawing/2014/main" id="{D90F6528-0B20-7F43-89AB-F7DB10849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26405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Dec 2006</a:t>
            </a:r>
          </a:p>
        </p:txBody>
      </p:sp>
      <p:pic>
        <p:nvPicPr>
          <p:cNvPr id="4" name="Content Placeholder 3"/>
          <p:cNvPicPr>
            <a:picLocks noGrp="1" noChangeAspect="1"/>
          </p:cNvPicPr>
          <p:nvPr>
            <p:ph idx="1"/>
          </p:nvPr>
        </p:nvPicPr>
        <p:blipFill>
          <a:blip r:embed="rId4"/>
          <a:srcRect t="-5007" b="-5007"/>
          <a:stretch>
            <a:fillRect/>
          </a:stretch>
        </p:blipFill>
        <p:spPr/>
      </p:pic>
      <p:pic>
        <p:nvPicPr>
          <p:cNvPr id="5" name="Audio Recording 11 Jan 2021 at 16:00:56" descr="Audio Recording 11 Jan 2021 at 16:00:56">
            <a:hlinkClick r:id="" action="ppaction://media"/>
            <a:extLst>
              <a:ext uri="{FF2B5EF4-FFF2-40B4-BE49-F238E27FC236}">
                <a16:creationId xmlns:a16="http://schemas.microsoft.com/office/drawing/2014/main" id="{12F22A3C-0267-3F4A-949A-9BBC4EEFCD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7474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7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r>
              <a:rPr lang="en-US" dirty="0"/>
              <a:t>carbon that is stored in the vegetation and soils of the Earth’s land surface</a:t>
            </a:r>
          </a:p>
          <a:p>
            <a:endParaRPr lang="en-US" dirty="0"/>
          </a:p>
          <a:p>
            <a:r>
              <a:rPr lang="en-US" dirty="0"/>
              <a:t>The Earth Systems Science:</a:t>
            </a:r>
          </a:p>
          <a:p>
            <a:r>
              <a:rPr lang="en-US" dirty="0"/>
              <a:t>Maintain focus on interactions between different spheres, but understand processes and interactions within each sphere.</a:t>
            </a:r>
          </a:p>
        </p:txBody>
      </p:sp>
      <p:pic>
        <p:nvPicPr>
          <p:cNvPr id="4" name="Audio Recording 11 Jan 2021 at 15:35:06" descr="Audio Recording 11 Jan 2021 at 15:35:06">
            <a:hlinkClick r:id="" action="ppaction://media"/>
            <a:extLst>
              <a:ext uri="{FF2B5EF4-FFF2-40B4-BE49-F238E27FC236}">
                <a16:creationId xmlns:a16="http://schemas.microsoft.com/office/drawing/2014/main" id="{944ECB07-C75A-3841-81E3-BD14A959CF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08117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distribution of NPP</a:t>
            </a:r>
          </a:p>
        </p:txBody>
      </p:sp>
      <p:pic>
        <p:nvPicPr>
          <p:cNvPr id="4" name="Content Placeholder 3"/>
          <p:cNvPicPr>
            <a:picLocks noGrp="1" noChangeAspect="1"/>
          </p:cNvPicPr>
          <p:nvPr>
            <p:ph idx="1"/>
          </p:nvPr>
        </p:nvPicPr>
        <p:blipFill>
          <a:blip r:embed="rId4"/>
          <a:srcRect l="-13507" r="-13507"/>
          <a:stretch>
            <a:fillRect/>
          </a:stretch>
        </p:blipFill>
        <p:spPr/>
      </p:pic>
      <p:pic>
        <p:nvPicPr>
          <p:cNvPr id="3" name="Audio Recording 11 Jan 2021 at 16:02:45" descr="Audio Recording 11 Jan 2021 at 16:02:45">
            <a:hlinkClick r:id="" action="ppaction://media"/>
            <a:extLst>
              <a:ext uri="{FF2B5EF4-FFF2-40B4-BE49-F238E27FC236}">
                <a16:creationId xmlns:a16="http://schemas.microsoft.com/office/drawing/2014/main" id="{14888E5A-DDE7-6647-9135-DF04FB6E0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00367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and time distribution NPP</a:t>
            </a:r>
          </a:p>
        </p:txBody>
      </p:sp>
      <p:pic>
        <p:nvPicPr>
          <p:cNvPr id="4" name="Content Placeholder 3"/>
          <p:cNvPicPr>
            <a:picLocks noGrp="1" noChangeAspect="1"/>
          </p:cNvPicPr>
          <p:nvPr>
            <p:ph idx="1"/>
          </p:nvPr>
        </p:nvPicPr>
        <p:blipFill>
          <a:blip r:embed="rId5"/>
          <a:srcRect l="-36932" r="-36932"/>
          <a:stretch>
            <a:fillRect/>
          </a:stretch>
        </p:blipFill>
        <p:spPr/>
      </p:pic>
      <p:pic>
        <p:nvPicPr>
          <p:cNvPr id="3" name="Audio Recording 11 Jan 2021 at 16:04:44" descr="Audio Recording 11 Jan 2021 at 16:04:44">
            <a:hlinkClick r:id="" action="ppaction://media"/>
            <a:extLst>
              <a:ext uri="{FF2B5EF4-FFF2-40B4-BE49-F238E27FC236}">
                <a16:creationId xmlns:a16="http://schemas.microsoft.com/office/drawing/2014/main" id="{C2E0DAFA-4B6D-554C-83EC-B08D27EE94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329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r>
              <a:rPr lang="en-US" dirty="0"/>
              <a:t>NEP = NPP minus other losses </a:t>
            </a:r>
          </a:p>
          <a:p>
            <a:pPr marL="457200" indent="-457200">
              <a:buFont typeface="Arial"/>
              <a:buChar char="•"/>
            </a:pPr>
            <a:r>
              <a:rPr lang="en-US" dirty="0"/>
              <a:t>respiration by heterotrophs (organisms – fungi, animals and bacteria in the soil), </a:t>
            </a:r>
          </a:p>
          <a:p>
            <a:pPr marL="457200" indent="-457200">
              <a:buFont typeface="Arial"/>
              <a:buChar char="•"/>
            </a:pPr>
            <a:r>
              <a:rPr lang="en-US" dirty="0"/>
              <a:t>other losses to the ecosystem such as through fire, insects, herbivory, and of course humans</a:t>
            </a:r>
          </a:p>
          <a:p>
            <a:pPr marL="457200" indent="-457200">
              <a:buFont typeface="Arial"/>
              <a:buChar char="•"/>
            </a:pPr>
            <a:endParaRPr lang="en-US" dirty="0"/>
          </a:p>
          <a:p>
            <a:pPr marL="457200" indent="-457200">
              <a:buFont typeface="Arial"/>
              <a:buChar char="•"/>
            </a:pPr>
            <a:r>
              <a:rPr lang="en-US" dirty="0">
                <a:solidFill>
                  <a:srgbClr val="FF0000"/>
                </a:solidFill>
              </a:rPr>
              <a:t>QUESTION: What is the total fraction of global NPP appropriated by humans?</a:t>
            </a:r>
          </a:p>
        </p:txBody>
      </p:sp>
      <p:pic>
        <p:nvPicPr>
          <p:cNvPr id="4" name="Audio Recording 11 Jan 2021 at 16:06:33" descr="Audio Recording 11 Jan 2021 at 16:06:33">
            <a:hlinkClick r:id="" action="ppaction://media"/>
            <a:extLst>
              <a:ext uri="{FF2B5EF4-FFF2-40B4-BE49-F238E27FC236}">
                <a16:creationId xmlns:a16="http://schemas.microsoft.com/office/drawing/2014/main" id="{906FF8D1-9356-E448-8516-2E6B743FE3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0317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emissions g C m</a:t>
            </a:r>
            <a:r>
              <a:rPr lang="en-US" baseline="30000" dirty="0"/>
              <a:t>-2</a:t>
            </a:r>
            <a:r>
              <a:rPr lang="en-US" dirty="0"/>
              <a:t> yr</a:t>
            </a:r>
            <a:r>
              <a:rPr lang="en-US" baseline="30000" dirty="0"/>
              <a:t>-1</a:t>
            </a:r>
          </a:p>
        </p:txBody>
      </p:sp>
      <p:pic>
        <p:nvPicPr>
          <p:cNvPr id="4" name="Content Placeholder 3"/>
          <p:cNvPicPr>
            <a:picLocks noGrp="1" noChangeAspect="1"/>
          </p:cNvPicPr>
          <p:nvPr>
            <p:ph idx="1"/>
          </p:nvPr>
        </p:nvPicPr>
        <p:blipFill>
          <a:blip r:embed="rId5"/>
          <a:srcRect l="1442" r="1442"/>
          <a:stretch>
            <a:fillRect/>
          </a:stretch>
        </p:blipFill>
        <p:spPr/>
      </p:pic>
      <p:sp>
        <p:nvSpPr>
          <p:cNvPr id="3" name="TextBox 2">
            <a:extLst>
              <a:ext uri="{FF2B5EF4-FFF2-40B4-BE49-F238E27FC236}">
                <a16:creationId xmlns:a16="http://schemas.microsoft.com/office/drawing/2014/main" id="{283A16CA-48C8-2B4A-AD3C-5D98B370D4E4}"/>
              </a:ext>
            </a:extLst>
          </p:cNvPr>
          <p:cNvSpPr txBox="1"/>
          <p:nvPr/>
        </p:nvSpPr>
        <p:spPr>
          <a:xfrm>
            <a:off x="3595862" y="6837618"/>
            <a:ext cx="2885726" cy="722057"/>
          </a:xfrm>
          <a:prstGeom prst="rect">
            <a:avLst/>
          </a:prstGeom>
          <a:noFill/>
        </p:spPr>
        <p:txBody>
          <a:bodyPr wrap="none" rtlCol="0">
            <a:spAutoFit/>
          </a:bodyPr>
          <a:lstStyle/>
          <a:p>
            <a:r>
              <a:rPr lang="en-US" dirty="0"/>
              <a:t>1997-2009</a:t>
            </a:r>
          </a:p>
        </p:txBody>
      </p:sp>
      <p:pic>
        <p:nvPicPr>
          <p:cNvPr id="5" name="Audio Recording 11 Jan 2021 at 16:08:43" descr="Audio Recording 11 Jan 2021 at 16:08:43">
            <a:hlinkClick r:id="" action="ppaction://media"/>
            <a:extLst>
              <a:ext uri="{FF2B5EF4-FFF2-40B4-BE49-F238E27FC236}">
                <a16:creationId xmlns:a16="http://schemas.microsoft.com/office/drawing/2014/main" id="{71461434-8596-2449-BC71-AB8F0D1637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414616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7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5"/>
          <a:srcRect l="-14174" r="-14174"/>
          <a:stretch>
            <a:fillRect/>
          </a:stretch>
        </p:blipFill>
        <p:spPr/>
      </p:pic>
      <p:pic>
        <p:nvPicPr>
          <p:cNvPr id="3" name="Audio Recording 11 Jan 2021 at 16:09:22" descr="Audio Recording 11 Jan 2021 at 16:09:22">
            <a:hlinkClick r:id="" action="ppaction://media"/>
            <a:extLst>
              <a:ext uri="{FF2B5EF4-FFF2-40B4-BE49-F238E27FC236}">
                <a16:creationId xmlns:a16="http://schemas.microsoft.com/office/drawing/2014/main" id="{BF59560C-1449-CC48-B5CC-6AE337A758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36597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endParaRPr lang="en-US" sz="2800" i="1" dirty="0"/>
          </a:p>
          <a:p>
            <a:pPr marL="457200" indent="-457200">
              <a:buFont typeface="Arial"/>
              <a:buChar char="•"/>
            </a:pPr>
            <a:r>
              <a:rPr lang="en-US" sz="2800" i="1" dirty="0"/>
              <a:t>looked in detail at the terrestrial carbon cycle:</a:t>
            </a:r>
          </a:p>
          <a:p>
            <a:pPr marL="857250" lvl="1" indent="-457200">
              <a:buFont typeface="Arial"/>
              <a:buChar char="•"/>
            </a:pPr>
            <a:r>
              <a:rPr lang="en-US" sz="2400" i="1" dirty="0"/>
              <a:t>Terms you need to understand:</a:t>
            </a:r>
          </a:p>
          <a:p>
            <a:pPr marL="1257300" lvl="2" indent="-457200">
              <a:buFont typeface="Arial"/>
              <a:buChar char="•"/>
            </a:pPr>
            <a:r>
              <a:rPr lang="en-US" sz="2000" i="1" dirty="0"/>
              <a:t>NPP, GPP, NEP</a:t>
            </a:r>
          </a:p>
          <a:p>
            <a:pPr marL="1257300" lvl="2" indent="-457200">
              <a:buFont typeface="Arial"/>
              <a:buChar char="•"/>
            </a:pPr>
            <a:r>
              <a:rPr lang="en-US" sz="2000" i="1" dirty="0"/>
              <a:t>Plus measurements / units</a:t>
            </a:r>
          </a:p>
          <a:p>
            <a:pPr marL="857250" lvl="1" indent="-457200">
              <a:buFont typeface="Arial"/>
              <a:buChar char="•"/>
            </a:pPr>
            <a:r>
              <a:rPr lang="en-US" sz="2400" i="1" dirty="0"/>
              <a:t>Patterns:</a:t>
            </a:r>
          </a:p>
          <a:p>
            <a:pPr marL="1257300" lvl="2" indent="-457200">
              <a:buFont typeface="Arial"/>
              <a:buChar char="•"/>
            </a:pPr>
            <a:r>
              <a:rPr lang="en-US" sz="2000" i="1" dirty="0"/>
              <a:t>Spatial and temporal patterns</a:t>
            </a:r>
          </a:p>
          <a:p>
            <a:pPr marL="1257300" lvl="2" indent="-457200">
              <a:buFont typeface="Arial"/>
              <a:buChar char="•"/>
            </a:pPr>
            <a:endParaRPr lang="en-US" sz="2000" i="1" dirty="0"/>
          </a:p>
          <a:p>
            <a:pPr marL="457200" indent="-457200">
              <a:buFont typeface="Arial"/>
              <a:buChar char="•"/>
            </a:pPr>
            <a:endParaRPr lang="en-US" sz="2800" dirty="0"/>
          </a:p>
        </p:txBody>
      </p:sp>
      <p:pic>
        <p:nvPicPr>
          <p:cNvPr id="4" name="Audio Recording 11 Jan 2021 at 16:25:37" descr="Audio Recording 11 Jan 2021 at 16:25:37">
            <a:hlinkClick r:id="" action="ppaction://media"/>
            <a:extLst>
              <a:ext uri="{FF2B5EF4-FFF2-40B4-BE49-F238E27FC236}">
                <a16:creationId xmlns:a16="http://schemas.microsoft.com/office/drawing/2014/main" id="{3B7AB73C-C182-7F48-B89E-7A30A1854C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9954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C0E0-2939-984E-AFB7-DF8B03CE87C1}"/>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9FA01600-461B-8A49-B294-F3A92E830576}"/>
              </a:ext>
            </a:extLst>
          </p:cNvPr>
          <p:cNvSpPr>
            <a:spLocks noGrp="1"/>
          </p:cNvSpPr>
          <p:nvPr>
            <p:ph idx="1"/>
          </p:nvPr>
        </p:nvSpPr>
        <p:spPr/>
        <p:txBody>
          <a:bodyPr/>
          <a:lstStyle/>
          <a:p>
            <a:r>
              <a:rPr lang="en-GB" sz="2400" dirty="0"/>
              <a:t>Ryu et al., 2019, What is global photosynthesis? History, uncertainties and </a:t>
            </a:r>
            <a:r>
              <a:rPr lang="en-GB" sz="2400" dirty="0" err="1"/>
              <a:t>opportunities,Remote</a:t>
            </a:r>
            <a:r>
              <a:rPr lang="en-GB" sz="2400" dirty="0"/>
              <a:t> Sensing of Environment, </a:t>
            </a:r>
            <a:r>
              <a:rPr lang="en-GB" sz="2400" dirty="0">
                <a:hlinkClick r:id="rId4"/>
              </a:rPr>
              <a:t>https://doi.org/10.1016/j.rse.2019.01.016</a:t>
            </a:r>
            <a:r>
              <a:rPr lang="en-GB" sz="2400" dirty="0"/>
              <a:t>.</a:t>
            </a:r>
          </a:p>
          <a:p>
            <a:r>
              <a:rPr lang="en-GB" sz="2400" dirty="0" err="1"/>
              <a:t>Heimann</a:t>
            </a:r>
            <a:r>
              <a:rPr lang="en-GB" sz="2400" dirty="0"/>
              <a:t>, M., Reichstein, M. Terrestrial ecosystem carbon dynamics and climate feedbacks. Nature 451, 289–292 (2008). </a:t>
            </a:r>
            <a:r>
              <a:rPr lang="en-GB" sz="2400" dirty="0">
                <a:hlinkClick r:id="rId5"/>
              </a:rPr>
              <a:t>https://doi.org/10.1038/nature06591</a:t>
            </a:r>
            <a:endParaRPr lang="en-GB" sz="2400" dirty="0"/>
          </a:p>
          <a:p>
            <a:r>
              <a:rPr lang="en-GB" sz="2400" dirty="0"/>
              <a:t>Forests and Climate Change: </a:t>
            </a:r>
            <a:r>
              <a:rPr lang="en-GB" sz="2400" dirty="0" err="1"/>
              <a:t>Forcings</a:t>
            </a:r>
            <a:r>
              <a:rPr lang="en-GB" sz="2400" dirty="0"/>
              <a:t>, Feedbacks, and the Climate Benefits of Forests, G.B. </a:t>
            </a:r>
            <a:r>
              <a:rPr lang="en-GB" sz="2400" dirty="0" err="1"/>
              <a:t>Bonan</a:t>
            </a:r>
            <a:r>
              <a:rPr lang="en-GB" sz="2400" dirty="0"/>
              <a:t>, Science 320, 1444 (2008), DOI: 10.1126/science.1155121</a:t>
            </a:r>
          </a:p>
          <a:p>
            <a:r>
              <a:rPr lang="en-GB" sz="2400" dirty="0"/>
              <a:t>IPCC AR5, </a:t>
            </a:r>
            <a:r>
              <a:rPr lang="en-GB" sz="2400" dirty="0">
                <a:hlinkClick r:id="rId6"/>
              </a:rPr>
              <a:t>Chapter 6: Carbon and Other Biogeochemical Cycles</a:t>
            </a:r>
            <a:endParaRPr lang="en-GB" sz="2400" dirty="0"/>
          </a:p>
        </p:txBody>
      </p:sp>
      <p:pic>
        <p:nvPicPr>
          <p:cNvPr id="4" name="Audio Recording 11 Jan 2021 at 16:25:56" descr="Audio Recording 11 Jan 2021 at 16:25:56">
            <a:hlinkClick r:id="" action="ppaction://media"/>
            <a:extLst>
              <a:ext uri="{FF2B5EF4-FFF2-40B4-BE49-F238E27FC236}">
                <a16:creationId xmlns:a16="http://schemas.microsoft.com/office/drawing/2014/main" id="{F8D7A1C8-CE6C-0F46-8B88-098BBF22A0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65038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Justification:</a:t>
            </a:r>
          </a:p>
          <a:p>
            <a:pPr marL="857250" lvl="1" indent="-457200">
              <a:buFont typeface="Arial"/>
              <a:buChar char="•"/>
            </a:pPr>
            <a:r>
              <a:rPr lang="en-US" dirty="0"/>
              <a:t>major role it plays in anthropogenic climate change. </a:t>
            </a:r>
          </a:p>
          <a:p>
            <a:pPr marL="457200" indent="-457200">
              <a:buFont typeface="Arial"/>
              <a:buChar char="•"/>
            </a:pPr>
            <a:r>
              <a:rPr lang="en-US" dirty="0"/>
              <a:t>Also: </a:t>
            </a:r>
          </a:p>
          <a:p>
            <a:pPr marL="857250" lvl="1" indent="-457200">
              <a:buFont typeface="Arial"/>
              <a:buChar char="•"/>
            </a:pPr>
            <a:r>
              <a:rPr lang="en-US" dirty="0"/>
              <a:t>the role that terrestrial vegetation plays in biodiversity; </a:t>
            </a:r>
          </a:p>
          <a:p>
            <a:pPr marL="857250" lvl="1" indent="-457200">
              <a:buFont typeface="Arial"/>
              <a:buChar char="•"/>
            </a:pPr>
            <a:r>
              <a:rPr lang="en-US" dirty="0"/>
              <a:t>role of vegetation in providing food and fuel.</a:t>
            </a:r>
          </a:p>
        </p:txBody>
      </p:sp>
      <p:pic>
        <p:nvPicPr>
          <p:cNvPr id="4" name="Audio Recording 11 Jan 2021 at 15:35:46" descr="Audio Recording 11 Jan 2021 at 15:35:46">
            <a:hlinkClick r:id="" action="ppaction://media"/>
            <a:extLst>
              <a:ext uri="{FF2B5EF4-FFF2-40B4-BE49-F238E27FC236}">
                <a16:creationId xmlns:a16="http://schemas.microsoft.com/office/drawing/2014/main" id="{BF3359DC-BF44-7C40-9562-7129C3FE9A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115623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dirty="0">
                <a:solidFill>
                  <a:srgbClr val="BBE0E3"/>
                </a:solidFill>
              </a:rPr>
              <a:t>User Consultation Meeting, Lisbon, Portugal, 20-21 January 2009      </a:t>
            </a:r>
            <a:r>
              <a:rPr lang="en-GB" b="1" dirty="0">
                <a:solidFill>
                  <a:srgbClr val="BBE0E3"/>
                </a:solidFill>
              </a:rPr>
              <a:t>biomass</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B5C44AE7-99F5-7C42-9910-CDD36BB229D4}" type="slidenum">
              <a:rPr lang="en-GB" sz="1500">
                <a:solidFill>
                  <a:srgbClr val="FFFFFF"/>
                </a:solidFill>
              </a:rPr>
              <a:pPr eaLnBrk="1" hangingPunct="1"/>
              <a:t>5</a:t>
            </a:fld>
            <a:endParaRPr lang="en-GB" sz="1500">
              <a:solidFill>
                <a:srgbClr val="FFFFFF"/>
              </a:solidFill>
            </a:endParaRPr>
          </a:p>
        </p:txBody>
      </p:sp>
      <p:pic>
        <p:nvPicPr>
          <p:cNvPr id="32772" name="Picture 9" descr="CCyc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81200"/>
            <a:ext cx="10080625" cy="5435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eaLnBrk="1" hangingPunct="1"/>
            <a:r>
              <a:rPr lang="en-GB">
                <a:latin typeface="Arial" charset="0"/>
              </a:rPr>
              <a:t>The global carbon cycle for the 1990s</a:t>
            </a:r>
            <a:endParaRPr lang="en-US">
              <a:latin typeface="Arial" charset="0"/>
            </a:endParaRPr>
          </a:p>
        </p:txBody>
      </p:sp>
      <p:sp>
        <p:nvSpPr>
          <p:cNvPr id="32776" name="Text Box 7"/>
          <p:cNvSpPr txBox="1">
            <a:spLocks noChangeArrowheads="1"/>
          </p:cNvSpPr>
          <p:nvPr/>
        </p:nvSpPr>
        <p:spPr bwMode="auto">
          <a:xfrm>
            <a:off x="3829237" y="6255982"/>
            <a:ext cx="6251388"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dirty="0">
                <a:solidFill>
                  <a:srgbClr val="FFFFFF"/>
                </a:solidFill>
                <a:latin typeface="Arial" charset="0"/>
              </a:rPr>
              <a:t>Values from IPCC 2007. Units: </a:t>
            </a:r>
            <a:r>
              <a:rPr lang="en-GB" sz="2000" dirty="0" err="1">
                <a:solidFill>
                  <a:srgbClr val="FFFFFF"/>
                </a:solidFill>
                <a:latin typeface="Arial" charset="0"/>
              </a:rPr>
              <a:t>Gigatons</a:t>
            </a:r>
            <a:r>
              <a:rPr lang="en-GB" sz="2000" dirty="0">
                <a:solidFill>
                  <a:srgbClr val="FFFFFF"/>
                </a:solidFill>
                <a:latin typeface="Arial" charset="0"/>
              </a:rPr>
              <a:t> of carbon/ </a:t>
            </a:r>
            <a:r>
              <a:rPr lang="en-GB" sz="2000" dirty="0" err="1">
                <a:solidFill>
                  <a:srgbClr val="FFFFFF"/>
                </a:solidFill>
                <a:latin typeface="Arial" charset="0"/>
              </a:rPr>
              <a:t>yr</a:t>
            </a:r>
            <a:r>
              <a:rPr lang="en-GB" sz="2000" dirty="0">
                <a:solidFill>
                  <a:srgbClr val="FFFFFF"/>
                </a:solidFill>
                <a:latin typeface="Arial" charset="0"/>
              </a:rPr>
              <a:t> </a:t>
            </a:r>
            <a:endParaRPr lang="en-US" sz="2000" dirty="0">
              <a:solidFill>
                <a:srgbClr val="FFFFFF"/>
              </a:solidFill>
              <a:latin typeface="Arial" charset="0"/>
            </a:endParaRPr>
          </a:p>
        </p:txBody>
      </p:sp>
      <p:pic>
        <p:nvPicPr>
          <p:cNvPr id="2" name="Audio Recording 11 Jan 2021 at 15:41:48" descr="Audio Recording 11 Jan 2021 at 15:41:48">
            <a:hlinkClick r:id="" action="ppaction://media"/>
            <a:extLst>
              <a:ext uri="{FF2B5EF4-FFF2-40B4-BE49-F238E27FC236}">
                <a16:creationId xmlns:a16="http://schemas.microsoft.com/office/drawing/2014/main" id="{9282C8E2-8046-CC4A-9D2E-C17D05B1B4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8928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p:txBody>
          <a:bodyPr/>
          <a:lstStyle/>
          <a:p>
            <a:r>
              <a:rPr lang="en-US" dirty="0"/>
              <a:t>Carbon Sources and Sinks</a:t>
            </a:r>
            <a:br>
              <a:rPr lang="en-US" dirty="0"/>
            </a:br>
            <a:r>
              <a:rPr lang="en-US"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p:txBody>
          <a:bodyPr/>
          <a:lstStyle/>
          <a:p>
            <a:pPr marL="457200" indent="-457200">
              <a:buFont typeface="Arial" panose="020B0604020202020204" pitchFamily="34" charset="0"/>
              <a:buChar char="•"/>
            </a:pPr>
            <a:r>
              <a:rPr lang="en-US" b="1" dirty="0"/>
              <a:t>Sources and sinks</a:t>
            </a:r>
          </a:p>
          <a:p>
            <a:pPr marL="857250" lvl="1" indent="-457200">
              <a:buFont typeface="Arial" panose="020B0604020202020204" pitchFamily="34" charset="0"/>
              <a:buChar char="•"/>
            </a:pPr>
            <a:r>
              <a:rPr lang="en-US" dirty="0"/>
              <a:t>Historical and future C emissions to the atmosphere (C sources)</a:t>
            </a:r>
          </a:p>
          <a:p>
            <a:pPr marL="857250" lvl="1" indent="-457200">
              <a:buFont typeface="Arial" panose="020B0604020202020204" pitchFamily="34" charset="0"/>
              <a:buChar char="•"/>
            </a:pPr>
            <a:r>
              <a:rPr lang="en-GB" dirty="0"/>
              <a:t>Uptake of C (e.g. photosynthesis)</a:t>
            </a:r>
          </a:p>
          <a:p>
            <a:pPr marL="857250" lvl="1" indent="-457200">
              <a:buFont typeface="Arial" panose="020B0604020202020204" pitchFamily="34" charset="0"/>
              <a:buChar char="•"/>
            </a:pPr>
            <a:r>
              <a:rPr lang="en-GB" b="1" dirty="0"/>
              <a:t>Net uptake to atmosphere</a:t>
            </a:r>
            <a:r>
              <a:rPr lang="en-GB" dirty="0"/>
              <a:t>: </a:t>
            </a:r>
            <a:r>
              <a:rPr lang="en-GB" dirty="0">
                <a:solidFill>
                  <a:srgbClr val="FF0000"/>
                </a:solidFill>
              </a:rPr>
              <a:t>difference</a:t>
            </a:r>
            <a:r>
              <a:rPr lang="en-GB" dirty="0"/>
              <a:t> </a:t>
            </a:r>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509678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F3BC-545B-5F4F-B23A-474AD6CD1F71}"/>
              </a:ext>
            </a:extLst>
          </p:cNvPr>
          <p:cNvSpPr>
            <a:spLocks noGrp="1"/>
          </p:cNvSpPr>
          <p:nvPr>
            <p:ph type="title"/>
          </p:nvPr>
        </p:nvSpPr>
        <p:spPr>
          <a:xfrm>
            <a:off x="504825" y="163152"/>
            <a:ext cx="9067800" cy="1260475"/>
          </a:xfrm>
        </p:spPr>
        <p:txBody>
          <a:bodyPr/>
          <a:lstStyle/>
          <a:p>
            <a:r>
              <a:rPr lang="en-US" sz="3600" dirty="0"/>
              <a:t>Carbon Sources and Sinks</a:t>
            </a:r>
            <a:br>
              <a:rPr lang="en-US" sz="3600" dirty="0"/>
            </a:br>
            <a:r>
              <a:rPr lang="en-US" sz="3600" dirty="0"/>
              <a:t>(to the atmosphere)</a:t>
            </a:r>
          </a:p>
        </p:txBody>
      </p:sp>
      <p:sp>
        <p:nvSpPr>
          <p:cNvPr id="3" name="Content Placeholder 2">
            <a:extLst>
              <a:ext uri="{FF2B5EF4-FFF2-40B4-BE49-F238E27FC236}">
                <a16:creationId xmlns:a16="http://schemas.microsoft.com/office/drawing/2014/main" id="{5F0B4EDB-3E1C-9244-AD72-BF4F360A71B7}"/>
              </a:ext>
            </a:extLst>
          </p:cNvPr>
          <p:cNvSpPr>
            <a:spLocks noGrp="1"/>
          </p:cNvSpPr>
          <p:nvPr>
            <p:ph idx="1"/>
          </p:nvPr>
        </p:nvSpPr>
        <p:spPr>
          <a:xfrm>
            <a:off x="504824" y="1869173"/>
            <a:ext cx="9720063" cy="4987925"/>
          </a:xfrm>
        </p:spPr>
        <p:txBody>
          <a:bodyPr/>
          <a:lstStyle/>
          <a:p>
            <a:pPr marL="0" indent="0"/>
            <a:r>
              <a:rPr lang="en-US" sz="2800" b="1" dirty="0"/>
              <a:t>Important to understand role and functioning of sinks</a:t>
            </a:r>
            <a:endParaRPr lang="en-US" sz="2800" dirty="0"/>
          </a:p>
          <a:p>
            <a:pPr marL="857250" lvl="1" indent="-457200">
              <a:buFont typeface="Arial" panose="020B0604020202020204" pitchFamily="34" charset="0"/>
              <a:buChar char="•"/>
            </a:pPr>
            <a:endParaRPr lang="en-US" dirty="0"/>
          </a:p>
          <a:p>
            <a:pPr marL="8572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GB" dirty="0"/>
          </a:p>
        </p:txBody>
      </p:sp>
      <p:pic>
        <p:nvPicPr>
          <p:cNvPr id="3074" name="Picture 2" descr="Image">
            <a:extLst>
              <a:ext uri="{FF2B5EF4-FFF2-40B4-BE49-F238E27FC236}">
                <a16:creationId xmlns:a16="http://schemas.microsoft.com/office/drawing/2014/main" id="{47E39F52-EA33-2644-949A-3EB62084C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 y="2708807"/>
            <a:ext cx="9957502" cy="48768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C82741-AE1C-3847-9934-C6CA0145B250}"/>
              </a:ext>
            </a:extLst>
          </p:cNvPr>
          <p:cNvSpPr txBox="1"/>
          <p:nvPr/>
        </p:nvSpPr>
        <p:spPr>
          <a:xfrm>
            <a:off x="-2883" y="1510178"/>
            <a:ext cx="9957502" cy="378565"/>
          </a:xfrm>
          <a:prstGeom prst="rect">
            <a:avLst/>
          </a:prstGeom>
          <a:noFill/>
        </p:spPr>
        <p:txBody>
          <a:bodyPr wrap="square">
            <a:spAutoFit/>
          </a:bodyPr>
          <a:lstStyle/>
          <a:p>
            <a:r>
              <a:rPr lang="en-GB" sz="1000" kern="1200" dirty="0">
                <a:solidFill>
                  <a:srgbClr val="000000"/>
                </a:solidFill>
                <a:effectLst/>
                <a:latin typeface="Times New Roman" charset="0"/>
                <a:ea typeface="ＭＳ Ｐゴシック" charset="-128"/>
                <a:cs typeface="ＭＳ Ｐゴシック" charset="-128"/>
              </a:rPr>
              <a:t>five illustrative scenarios are referred to as </a:t>
            </a:r>
            <a:r>
              <a:rPr lang="en-GB" sz="1000" kern="1200" dirty="0" err="1">
                <a:solidFill>
                  <a:srgbClr val="000000"/>
                </a:solidFill>
                <a:effectLst/>
                <a:latin typeface="Times New Roman" charset="0"/>
                <a:ea typeface="ＭＳ Ｐゴシック" charset="-128"/>
                <a:cs typeface="ＭＳ Ｐゴシック" charset="-128"/>
              </a:rPr>
              <a:t>SSPx</a:t>
            </a:r>
            <a:r>
              <a:rPr lang="en-GB" sz="1000" kern="1200" dirty="0">
                <a:solidFill>
                  <a:srgbClr val="000000"/>
                </a:solidFill>
                <a:effectLst/>
                <a:latin typeface="Times New Roman" charset="0"/>
                <a:ea typeface="ＭＳ Ｐゴシック" charset="-128"/>
                <a:cs typeface="ＭＳ Ｐゴシック" charset="-128"/>
              </a:rPr>
              <a:t>-y, where ‘</a:t>
            </a:r>
            <a:r>
              <a:rPr lang="en-GB" sz="1000" kern="1200" dirty="0" err="1">
                <a:solidFill>
                  <a:srgbClr val="000000"/>
                </a:solidFill>
                <a:effectLst/>
                <a:latin typeface="Times New Roman" charset="0"/>
                <a:ea typeface="ＭＳ Ｐゴシック" charset="-128"/>
                <a:cs typeface="ＭＳ Ｐゴシック" charset="-128"/>
              </a:rPr>
              <a:t>SSPx</a:t>
            </a:r>
            <a:r>
              <a:rPr lang="en-GB" sz="1000" kern="1200" dirty="0">
                <a:solidFill>
                  <a:srgbClr val="000000"/>
                </a:solidFill>
                <a:effectLst/>
                <a:latin typeface="Times New Roman" charset="0"/>
                <a:ea typeface="ＭＳ Ｐゴシック" charset="-128"/>
                <a:cs typeface="ＭＳ Ｐゴシック" charset="-128"/>
              </a:rPr>
              <a:t>’ refers to the Shared Socio-economic Pathway or ‘SSP’ describing the socio-economic trends underlying the scenario, and ‘y’ refers to the approximate level of radiative forcing (in W m–2) resulting from the scenario in the year 2100</a:t>
            </a:r>
            <a:endParaRPr lang="en-US" sz="1000" dirty="0"/>
          </a:p>
        </p:txBody>
      </p:sp>
    </p:spTree>
    <p:extLst>
      <p:ext uri="{BB962C8B-B14F-4D97-AF65-F5344CB8AC3E}">
        <p14:creationId xmlns:p14="http://schemas.microsoft.com/office/powerpoint/2010/main" val="3070709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66F7-2E5A-954B-A2AD-977AB1E7BDF0}"/>
              </a:ext>
            </a:extLst>
          </p:cNvPr>
          <p:cNvSpPr>
            <a:spLocks noGrp="1"/>
          </p:cNvSpPr>
          <p:nvPr>
            <p:ph type="title"/>
          </p:nvPr>
        </p:nvSpPr>
        <p:spPr/>
        <p:txBody>
          <a:bodyPr/>
          <a:lstStyle/>
          <a:p>
            <a:r>
              <a:rPr lang="en-US" dirty="0"/>
              <a:t>T increase depends on </a:t>
            </a:r>
            <a:r>
              <a:rPr lang="en-US" b="1" dirty="0"/>
              <a:t>cumulative C emissions</a:t>
            </a:r>
          </a:p>
        </p:txBody>
      </p:sp>
      <p:sp>
        <p:nvSpPr>
          <p:cNvPr id="6" name="TextBox 5">
            <a:extLst>
              <a:ext uri="{FF2B5EF4-FFF2-40B4-BE49-F238E27FC236}">
                <a16:creationId xmlns:a16="http://schemas.microsoft.com/office/drawing/2014/main" id="{A1359FF6-EE1D-BB4D-BEF7-F25F54D99FA1}"/>
              </a:ext>
            </a:extLst>
          </p:cNvPr>
          <p:cNvSpPr txBox="1"/>
          <p:nvPr/>
        </p:nvSpPr>
        <p:spPr>
          <a:xfrm>
            <a:off x="7532895" y="6372125"/>
            <a:ext cx="5095460" cy="378565"/>
          </a:xfrm>
          <a:prstGeom prst="rect">
            <a:avLst/>
          </a:prstGeom>
          <a:noFill/>
        </p:spPr>
        <p:txBody>
          <a:bodyPr wrap="square">
            <a:spAutoFit/>
          </a:bodyPr>
          <a:lstStyle/>
          <a:p>
            <a:pPr algn="l"/>
            <a:r>
              <a:rPr lang="en-GB" sz="2000" b="1" i="0" dirty="0">
                <a:solidFill>
                  <a:srgbClr val="5492CD"/>
                </a:solidFill>
                <a:effectLst/>
                <a:latin typeface="ipccsans"/>
              </a:rPr>
              <a:t>AR6: Figure SPM.10</a:t>
            </a:r>
          </a:p>
        </p:txBody>
      </p:sp>
      <p:sp>
        <p:nvSpPr>
          <p:cNvPr id="8" name="TextBox 7">
            <a:extLst>
              <a:ext uri="{FF2B5EF4-FFF2-40B4-BE49-F238E27FC236}">
                <a16:creationId xmlns:a16="http://schemas.microsoft.com/office/drawing/2014/main" id="{AD21D08E-D406-3E41-8010-63333767024C}"/>
              </a:ext>
            </a:extLst>
          </p:cNvPr>
          <p:cNvSpPr txBox="1"/>
          <p:nvPr/>
        </p:nvSpPr>
        <p:spPr>
          <a:xfrm>
            <a:off x="7532895" y="1776986"/>
            <a:ext cx="2393507" cy="1094210"/>
          </a:xfrm>
          <a:prstGeom prst="rect">
            <a:avLst/>
          </a:prstGeom>
          <a:noFill/>
        </p:spPr>
        <p:txBody>
          <a:bodyPr wrap="square">
            <a:spAutoFit/>
          </a:bodyPr>
          <a:lstStyle/>
          <a:p>
            <a:r>
              <a:rPr lang="en-GB" sz="1400" b="0" i="0" dirty="0">
                <a:solidFill>
                  <a:srgbClr val="393745"/>
                </a:solidFill>
                <a:effectLst/>
                <a:latin typeface="ipccserif"/>
              </a:rPr>
              <a:t>Global mean surface temperature increase as a function of cumulative total global CO2 emissions from various lines of evidence.</a:t>
            </a:r>
          </a:p>
        </p:txBody>
      </p:sp>
      <p:pic>
        <p:nvPicPr>
          <p:cNvPr id="9" name="Picture 8">
            <a:extLst>
              <a:ext uri="{FF2B5EF4-FFF2-40B4-BE49-F238E27FC236}">
                <a16:creationId xmlns:a16="http://schemas.microsoft.com/office/drawing/2014/main" id="{A323B148-6FDD-1F4F-95FB-69B4EA59C60A}"/>
              </a:ext>
            </a:extLst>
          </p:cNvPr>
          <p:cNvPicPr>
            <a:picLocks noChangeAspect="1"/>
          </p:cNvPicPr>
          <p:nvPr/>
        </p:nvPicPr>
        <p:blipFill>
          <a:blip r:embed="rId3"/>
          <a:stretch>
            <a:fillRect/>
          </a:stretch>
        </p:blipFill>
        <p:spPr>
          <a:xfrm>
            <a:off x="19023" y="1776986"/>
            <a:ext cx="7535321" cy="5782690"/>
          </a:xfrm>
          <a:prstGeom prst="rect">
            <a:avLst/>
          </a:prstGeom>
        </p:spPr>
      </p:pic>
    </p:spTree>
    <p:extLst>
      <p:ext uri="{BB962C8B-B14F-4D97-AF65-F5344CB8AC3E}">
        <p14:creationId xmlns:p14="http://schemas.microsoft.com/office/powerpoint/2010/main" val="425476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CO2 growth rate</a:t>
            </a:r>
          </a:p>
        </p:txBody>
      </p:sp>
      <p:pic>
        <p:nvPicPr>
          <p:cNvPr id="4" name="Content Placeholder 3"/>
          <p:cNvPicPr>
            <a:picLocks noGrp="1" noChangeAspect="1"/>
          </p:cNvPicPr>
          <p:nvPr>
            <p:ph idx="1"/>
          </p:nvPr>
        </p:nvPicPr>
        <p:blipFill>
          <a:blip r:embed="rId5"/>
          <a:srcRect l="-20239" r="-20239"/>
          <a:stretch>
            <a:fillRect/>
          </a:stretch>
        </p:blipFill>
        <p:spPr/>
      </p:pic>
      <p:pic>
        <p:nvPicPr>
          <p:cNvPr id="3" name="Audio Recording 11 Jan 2021 at 15:38:12" descr="Audio Recording 11 Jan 2021 at 15:38:12">
            <a:hlinkClick r:id="" action="ppaction://media"/>
            <a:extLst>
              <a:ext uri="{FF2B5EF4-FFF2-40B4-BE49-F238E27FC236}">
                <a16:creationId xmlns:a16="http://schemas.microsoft.com/office/drawing/2014/main" id="{0436E5EE-5BEB-EF4B-9835-4DD3A0127E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3913" y="3373438"/>
            <a:ext cx="812800" cy="812800"/>
          </a:xfrm>
          <a:prstGeom prst="rect">
            <a:avLst/>
          </a:prstGeom>
        </p:spPr>
      </p:pic>
    </p:spTree>
    <p:extLst>
      <p:ext uri="{BB962C8B-B14F-4D97-AF65-F5344CB8AC3E}">
        <p14:creationId xmlns:p14="http://schemas.microsoft.com/office/powerpoint/2010/main" val="28735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3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9573</TotalTime>
  <Words>2064</Words>
  <Application>Microsoft Macintosh PowerPoint</Application>
  <PresentationFormat>Custom</PresentationFormat>
  <Paragraphs>208</Paragraphs>
  <Slides>38</Slides>
  <Notes>20</Notes>
  <HiddenSlides>0</HiddenSlides>
  <MMClips>25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ipccsans</vt:lpstr>
      <vt:lpstr>ipccserif</vt:lpstr>
      <vt:lpstr>Times New Roman</vt:lpstr>
      <vt:lpstr>Default Design</vt:lpstr>
      <vt:lpstr>GEOG0113 Lecture 003 The Terrestrial Carbon Cycle</vt:lpstr>
      <vt:lpstr>Aims of lecture</vt:lpstr>
      <vt:lpstr>Terrestrial Carbon</vt:lpstr>
      <vt:lpstr>Terrestrial Carbon</vt:lpstr>
      <vt:lpstr>The global carbon cycle for the 1990s</vt:lpstr>
      <vt:lpstr>Carbon Sources and Sinks (to the atmosphere)</vt:lpstr>
      <vt:lpstr>Carbon Sources and Sinks (to the atmosphere)</vt:lpstr>
      <vt:lpstr>T increase depends on cumulative C emissions</vt:lpstr>
      <vt:lpstr>CO2 growth rate</vt:lpstr>
      <vt:lpstr>The Carbon Cycle</vt:lpstr>
      <vt:lpstr>Carbon Cycle</vt:lpstr>
      <vt:lpstr>The mean global carbon cycle for the 1990s</vt:lpstr>
      <vt:lpstr>Uncertainty in carbon emissions due to biomass</vt:lpstr>
      <vt:lpstr>Biogeochemical processes</vt:lpstr>
      <vt:lpstr>NPP/GPP: Carbon use efficiency (CUE)</vt:lpstr>
      <vt:lpstr>NPP/GPP</vt:lpstr>
      <vt:lpstr>CUE dependencies</vt:lpstr>
      <vt:lpstr>NPP temporal scales</vt:lpstr>
      <vt:lpstr>NPP biomes</vt:lpstr>
      <vt:lpstr>NPP: July 2006</vt:lpstr>
      <vt:lpstr>NDVI: July 2006</vt:lpstr>
      <vt:lpstr>Net radiation: July 2006</vt:lpstr>
      <vt:lpstr>LST: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 emissions g C m-2 yr-1</vt:lpstr>
      <vt:lpstr>Atmos CO2</vt:lpstr>
      <vt:lpstr>Atmos CO2</vt:lpstr>
      <vt:lpstr>summary</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Lewis, Philip</cp:lastModifiedBy>
  <cp:revision>177</cp:revision>
  <cp:lastPrinted>1601-01-01T00:00:00Z</cp:lastPrinted>
  <dcterms:created xsi:type="dcterms:W3CDTF">2010-11-25T08:35:40Z</dcterms:created>
  <dcterms:modified xsi:type="dcterms:W3CDTF">2022-01-05T10:26:04Z</dcterms:modified>
</cp:coreProperties>
</file>